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0" r:id="rId2"/>
    <p:sldMasterId id="2147483663" r:id="rId3"/>
  </p:sldMasterIdLst>
  <p:notesMasterIdLst>
    <p:notesMasterId r:id="rId41"/>
  </p:notesMasterIdLst>
  <p:handoutMasterIdLst>
    <p:handoutMasterId r:id="rId42"/>
  </p:handoutMasterIdLst>
  <p:sldIdLst>
    <p:sldId id="256"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794500" cy="9931400"/>
  <p:defaultTextStyle>
    <a:defPPr>
      <a:defRPr lang="es-ES"/>
    </a:defPPr>
    <a:lvl1pPr algn="l" rtl="0" fontAlgn="base">
      <a:spcBef>
        <a:spcPct val="0"/>
      </a:spcBef>
      <a:spcAft>
        <a:spcPct val="0"/>
      </a:spcAft>
      <a:defRPr sz="2200" kern="1200">
        <a:solidFill>
          <a:schemeClr val="tx1"/>
        </a:solidFill>
        <a:latin typeface="Times New Roman" pitchFamily="18" charset="0"/>
        <a:ea typeface="+mn-ea"/>
        <a:cs typeface="+mn-cs"/>
      </a:defRPr>
    </a:lvl1pPr>
    <a:lvl2pPr marL="457200" algn="l" rtl="0" fontAlgn="base">
      <a:spcBef>
        <a:spcPct val="0"/>
      </a:spcBef>
      <a:spcAft>
        <a:spcPct val="0"/>
      </a:spcAft>
      <a:defRPr sz="2200" kern="1200">
        <a:solidFill>
          <a:schemeClr val="tx1"/>
        </a:solidFill>
        <a:latin typeface="Times New Roman" pitchFamily="18" charset="0"/>
        <a:ea typeface="+mn-ea"/>
        <a:cs typeface="+mn-cs"/>
      </a:defRPr>
    </a:lvl2pPr>
    <a:lvl3pPr marL="914400" algn="l" rtl="0" fontAlgn="base">
      <a:spcBef>
        <a:spcPct val="0"/>
      </a:spcBef>
      <a:spcAft>
        <a:spcPct val="0"/>
      </a:spcAft>
      <a:defRPr sz="2200" kern="1200">
        <a:solidFill>
          <a:schemeClr val="tx1"/>
        </a:solidFill>
        <a:latin typeface="Times New Roman" pitchFamily="18" charset="0"/>
        <a:ea typeface="+mn-ea"/>
        <a:cs typeface="+mn-cs"/>
      </a:defRPr>
    </a:lvl3pPr>
    <a:lvl4pPr marL="1371600" algn="l" rtl="0" fontAlgn="base">
      <a:spcBef>
        <a:spcPct val="0"/>
      </a:spcBef>
      <a:spcAft>
        <a:spcPct val="0"/>
      </a:spcAft>
      <a:defRPr sz="2200" kern="1200">
        <a:solidFill>
          <a:schemeClr val="tx1"/>
        </a:solidFill>
        <a:latin typeface="Times New Roman" pitchFamily="18" charset="0"/>
        <a:ea typeface="+mn-ea"/>
        <a:cs typeface="+mn-cs"/>
      </a:defRPr>
    </a:lvl4pPr>
    <a:lvl5pPr marL="1828800" algn="l" rtl="0" fontAlgn="base">
      <a:spcBef>
        <a:spcPct val="0"/>
      </a:spcBef>
      <a:spcAft>
        <a:spcPct val="0"/>
      </a:spcAft>
      <a:defRPr sz="2200" kern="1200">
        <a:solidFill>
          <a:schemeClr val="tx1"/>
        </a:solidFill>
        <a:latin typeface="Times New Roman" pitchFamily="18" charset="0"/>
        <a:ea typeface="+mn-ea"/>
        <a:cs typeface="+mn-cs"/>
      </a:defRPr>
    </a:lvl5pPr>
    <a:lvl6pPr marL="2286000" algn="l" defTabSz="914400" rtl="0" eaLnBrk="1" latinLnBrk="0" hangingPunct="1">
      <a:defRPr sz="2200" kern="1200">
        <a:solidFill>
          <a:schemeClr val="tx1"/>
        </a:solidFill>
        <a:latin typeface="Times New Roman" pitchFamily="18" charset="0"/>
        <a:ea typeface="+mn-ea"/>
        <a:cs typeface="+mn-cs"/>
      </a:defRPr>
    </a:lvl6pPr>
    <a:lvl7pPr marL="2743200" algn="l" defTabSz="914400" rtl="0" eaLnBrk="1" latinLnBrk="0" hangingPunct="1">
      <a:defRPr sz="2200" kern="1200">
        <a:solidFill>
          <a:schemeClr val="tx1"/>
        </a:solidFill>
        <a:latin typeface="Times New Roman" pitchFamily="18" charset="0"/>
        <a:ea typeface="+mn-ea"/>
        <a:cs typeface="+mn-cs"/>
      </a:defRPr>
    </a:lvl7pPr>
    <a:lvl8pPr marL="3200400" algn="l" defTabSz="914400" rtl="0" eaLnBrk="1" latinLnBrk="0" hangingPunct="1">
      <a:defRPr sz="2200" kern="1200">
        <a:solidFill>
          <a:schemeClr val="tx1"/>
        </a:solidFill>
        <a:latin typeface="Times New Roman" pitchFamily="18" charset="0"/>
        <a:ea typeface="+mn-ea"/>
        <a:cs typeface="+mn-cs"/>
      </a:defRPr>
    </a:lvl8pPr>
    <a:lvl9pPr marL="3657600" algn="l" defTabSz="914400" rtl="0" eaLnBrk="1" latinLnBrk="0" hangingPunct="1">
      <a:defRPr sz="2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CC00"/>
    <a:srgbClr val="BEC4FE"/>
    <a:srgbClr val="FF9900"/>
    <a:srgbClr val="009900"/>
    <a:srgbClr val="FFFF00"/>
    <a:srgbClr val="FF0066"/>
    <a:srgbClr val="FF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027" autoAdjust="0"/>
    <p:restoredTop sz="94660"/>
  </p:normalViewPr>
  <p:slideViewPr>
    <p:cSldViewPr>
      <p:cViewPr>
        <p:scale>
          <a:sx n="50" d="100"/>
          <a:sy n="50" d="100"/>
        </p:scale>
        <p:origin x="-1290" y="-4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3006" y="-96"/>
      </p:cViewPr>
      <p:guideLst>
        <p:guide orient="horz" pos="3128"/>
        <p:guide pos="214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file:///G:\peticiones\jesus\parlamento%20aragon\presentacion%20parlamento%20aragon.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G:\peticiones\jesus\parlamento%20aragon\presentacion%20parlamento%20aragon.xls"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lang val="es-ES"/>
  <c:clrMapOvr bg1="lt1" tx1="dk1" bg2="lt2" tx2="dk2" accent1="accent1" accent2="accent2" accent3="accent3" accent4="accent4" accent5="accent5" accent6="accent6" hlink="hlink" folHlink="folHlink"/>
  <c:chart>
    <c:title/>
    <c:view3D>
      <c:rotX val="30"/>
      <c:perspective val="30"/>
    </c:view3D>
    <c:plotArea>
      <c:layout/>
      <c:pie3DChart>
        <c:varyColors val="1"/>
        <c:ser>
          <c:idx val="0"/>
          <c:order val="0"/>
          <c:tx>
            <c:strRef>
              <c:f>Hoja1!$J$5</c:f>
              <c:strCache>
                <c:ptCount val="1"/>
                <c:pt idx="0">
                  <c:v>Porcentaje de Gastos Propios </c:v>
                </c:pt>
              </c:strCache>
            </c:strRef>
          </c:tx>
          <c:explosion val="25"/>
          <c:dLbls>
            <c:showVal val="1"/>
            <c:showLeaderLines val="1"/>
          </c:dLbls>
          <c:cat>
            <c:strRef>
              <c:f>Hoja1!$B$6:$B$18</c:f>
              <c:strCache>
                <c:ptCount val="13"/>
                <c:pt idx="0">
                  <c:v>Andalucía</c:v>
                </c:pt>
                <c:pt idx="1">
                  <c:v>Aragón</c:v>
                </c:pt>
                <c:pt idx="2">
                  <c:v>Asturias</c:v>
                </c:pt>
                <c:pt idx="3">
                  <c:v>Cantabria</c:v>
                </c:pt>
                <c:pt idx="4">
                  <c:v>Castilla-León</c:v>
                </c:pt>
                <c:pt idx="5">
                  <c:v>Castilla La Mancha</c:v>
                </c:pt>
                <c:pt idx="6">
                  <c:v>Cataluña</c:v>
                </c:pt>
                <c:pt idx="7">
                  <c:v>Comunidad Valenciana</c:v>
                </c:pt>
                <c:pt idx="8">
                  <c:v>Extremadura</c:v>
                </c:pt>
                <c:pt idx="9">
                  <c:v>Galicia</c:v>
                </c:pt>
                <c:pt idx="10">
                  <c:v>Madrid</c:v>
                </c:pt>
                <c:pt idx="11">
                  <c:v>Murcia</c:v>
                </c:pt>
                <c:pt idx="12">
                  <c:v>La Rioja</c:v>
                </c:pt>
              </c:strCache>
            </c:strRef>
          </c:cat>
          <c:val>
            <c:numRef>
              <c:f>Hoja1!$J$6:$J$18</c:f>
              <c:numCache>
                <c:formatCode>0.00%</c:formatCode>
                <c:ptCount val="13"/>
                <c:pt idx="0">
                  <c:v>0.73889524760244119</c:v>
                </c:pt>
                <c:pt idx="1">
                  <c:v>0.65969235545444516</c:v>
                </c:pt>
                <c:pt idx="2">
                  <c:v>0.65776092466893465</c:v>
                </c:pt>
                <c:pt idx="3">
                  <c:v>0.70165632326151961</c:v>
                </c:pt>
                <c:pt idx="4">
                  <c:v>0.6080458952397505</c:v>
                </c:pt>
                <c:pt idx="5">
                  <c:v>0.55042244805868168</c:v>
                </c:pt>
                <c:pt idx="6">
                  <c:v>0.73678385222066933</c:v>
                </c:pt>
                <c:pt idx="7">
                  <c:v>0.62526627747408436</c:v>
                </c:pt>
                <c:pt idx="8">
                  <c:v>0.53541254402782035</c:v>
                </c:pt>
                <c:pt idx="9">
                  <c:v>0.70906290071080558</c:v>
                </c:pt>
                <c:pt idx="10">
                  <c:v>0.80967416804976811</c:v>
                </c:pt>
                <c:pt idx="11">
                  <c:v>0.57637256451979491</c:v>
                </c:pt>
                <c:pt idx="12">
                  <c:v>0.55121261929338961</c:v>
                </c:pt>
              </c:numCache>
            </c:numRef>
          </c:val>
        </c:ser>
        <c:dLbls/>
      </c:pie3DChart>
      <c:spPr>
        <a:noFill/>
        <a:ln w="25400">
          <a:noFill/>
        </a:ln>
      </c:spPr>
    </c:plotArea>
    <c:legend>
      <c:legendPos val="b"/>
    </c:legend>
    <c:plotVisOnly val="1"/>
    <c:dispBlanksAs val="zero"/>
  </c:chart>
  <c:externalData r:id="rId2"/>
</c:chartSpace>
</file>

<file path=ppt/charts/chart2.xml><?xml version="1.0" encoding="utf-8"?>
<c:chartSpace xmlns:c="http://schemas.openxmlformats.org/drawingml/2006/chart" xmlns:a="http://schemas.openxmlformats.org/drawingml/2006/main" xmlns:r="http://schemas.openxmlformats.org/officeDocument/2006/relationships">
  <c:lang val="es-ES"/>
  <c:style val="28"/>
  <c:clrMapOvr bg1="lt1" tx1="dk1" bg2="lt2" tx2="dk2" accent1="accent1" accent2="accent2" accent3="accent3" accent4="accent4" accent5="accent5" accent6="accent6" hlink="hlink" folHlink="folHlink"/>
  <c:chart>
    <c:plotArea>
      <c:layout/>
      <c:barChart>
        <c:barDir val="col"/>
        <c:grouping val="clustered"/>
        <c:ser>
          <c:idx val="0"/>
          <c:order val="0"/>
          <c:tx>
            <c:strRef>
              <c:f>Hoja2!$A$6</c:f>
              <c:strCache>
                <c:ptCount val="1"/>
                <c:pt idx="0">
                  <c:v>Andalucia</c:v>
                </c:pt>
              </c:strCache>
            </c:strRef>
          </c:tx>
          <c:cat>
            <c:strRef>
              <c:f>Hoja2!$B$5:$F$5</c:f>
              <c:strCache>
                <c:ptCount val="5"/>
                <c:pt idx="0">
                  <c:v>&lt; 5.000 hab</c:v>
                </c:pt>
                <c:pt idx="1">
                  <c:v>5.000 - 20.000 hab</c:v>
                </c:pt>
                <c:pt idx="2">
                  <c:v>20.000 - 50.000 hab</c:v>
                </c:pt>
                <c:pt idx="3">
                  <c:v>50.000 - 100.000 hab</c:v>
                </c:pt>
                <c:pt idx="4">
                  <c:v>&gt; 100.000 hab</c:v>
                </c:pt>
              </c:strCache>
            </c:strRef>
          </c:cat>
          <c:val>
            <c:numRef>
              <c:f>Hoja2!$B$6:$F$6</c:f>
              <c:numCache>
                <c:formatCode>_-* #,##0.00\ "€"_-;\-* #,##0.00\ "€"_-;_-* "-"??\ "€"_-;_-@_-</c:formatCode>
                <c:ptCount val="5"/>
                <c:pt idx="0">
                  <c:v>974.43601145697028</c:v>
                </c:pt>
                <c:pt idx="1">
                  <c:v>712.86074023145443</c:v>
                </c:pt>
                <c:pt idx="2">
                  <c:v>739.7209934642184</c:v>
                </c:pt>
                <c:pt idx="3">
                  <c:v>668.51676970827634</c:v>
                </c:pt>
                <c:pt idx="4">
                  <c:v>793.18833565354475</c:v>
                </c:pt>
              </c:numCache>
            </c:numRef>
          </c:val>
        </c:ser>
        <c:ser>
          <c:idx val="2"/>
          <c:order val="1"/>
          <c:tx>
            <c:strRef>
              <c:f>Hoja2!$A$7</c:f>
              <c:strCache>
                <c:ptCount val="1"/>
                <c:pt idx="0">
                  <c:v>Aragón</c:v>
                </c:pt>
              </c:strCache>
            </c:strRef>
          </c:tx>
          <c:cat>
            <c:strRef>
              <c:f>Hoja2!$B$5:$F$5</c:f>
              <c:strCache>
                <c:ptCount val="5"/>
                <c:pt idx="0">
                  <c:v>&lt; 5.000 hab</c:v>
                </c:pt>
                <c:pt idx="1">
                  <c:v>5.000 - 20.000 hab</c:v>
                </c:pt>
                <c:pt idx="2">
                  <c:v>20.000 - 50.000 hab</c:v>
                </c:pt>
                <c:pt idx="3">
                  <c:v>50.000 - 100.000 hab</c:v>
                </c:pt>
                <c:pt idx="4">
                  <c:v>&gt; 100.000 hab</c:v>
                </c:pt>
              </c:strCache>
            </c:strRef>
          </c:cat>
          <c:val>
            <c:numRef>
              <c:f>Hoja2!$B$7:$F$7</c:f>
              <c:numCache>
                <c:formatCode>_-* #,##0.00\ "€"_-;\-* #,##0.00\ "€"_-;_-* "-"??\ "€"_-;_-@_-</c:formatCode>
                <c:ptCount val="5"/>
                <c:pt idx="0">
                  <c:v>2189.3930819719676</c:v>
                </c:pt>
                <c:pt idx="1">
                  <c:v>730.68725107581099</c:v>
                </c:pt>
                <c:pt idx="2">
                  <c:v>815.60493393689922</c:v>
                </c:pt>
                <c:pt idx="3">
                  <c:v>507.66588238659227</c:v>
                </c:pt>
                <c:pt idx="4">
                  <c:v>391.25161584349183</c:v>
                </c:pt>
              </c:numCache>
            </c:numRef>
          </c:val>
        </c:ser>
        <c:ser>
          <c:idx val="3"/>
          <c:order val="2"/>
          <c:tx>
            <c:strRef>
              <c:f>Hoja2!$A$12</c:f>
              <c:strCache>
                <c:ptCount val="1"/>
                <c:pt idx="0">
                  <c:v>Cataluña</c:v>
                </c:pt>
              </c:strCache>
            </c:strRef>
          </c:tx>
          <c:cat>
            <c:strRef>
              <c:f>Hoja2!$B$5:$F$5</c:f>
              <c:strCache>
                <c:ptCount val="5"/>
                <c:pt idx="0">
                  <c:v>&lt; 5.000 hab</c:v>
                </c:pt>
                <c:pt idx="1">
                  <c:v>5.000 - 20.000 hab</c:v>
                </c:pt>
                <c:pt idx="2">
                  <c:v>20.000 - 50.000 hab</c:v>
                </c:pt>
                <c:pt idx="3">
                  <c:v>50.000 - 100.000 hab</c:v>
                </c:pt>
                <c:pt idx="4">
                  <c:v>&gt; 100.000 hab</c:v>
                </c:pt>
              </c:strCache>
            </c:strRef>
          </c:cat>
          <c:val>
            <c:numRef>
              <c:f>Hoja2!$B$12:$F$12</c:f>
              <c:numCache>
                <c:formatCode>_-* #,##0.00\ "€"_-;\-* #,##0.00\ "€"_-;_-* "-"??\ "€"_-;_-@_-</c:formatCode>
                <c:ptCount val="5"/>
                <c:pt idx="0">
                  <c:v>2195.1449308207448</c:v>
                </c:pt>
                <c:pt idx="1">
                  <c:v>914.94931547388683</c:v>
                </c:pt>
                <c:pt idx="2">
                  <c:v>857.56142738587312</c:v>
                </c:pt>
                <c:pt idx="3">
                  <c:v>817.15731683142531</c:v>
                </c:pt>
                <c:pt idx="4">
                  <c:v>813.06687596412473</c:v>
                </c:pt>
              </c:numCache>
            </c:numRef>
          </c:val>
        </c:ser>
        <c:ser>
          <c:idx val="4"/>
          <c:order val="3"/>
          <c:tx>
            <c:strRef>
              <c:f>Hoja2!$A$16</c:f>
              <c:strCache>
                <c:ptCount val="1"/>
                <c:pt idx="0">
                  <c:v>Madrid</c:v>
                </c:pt>
              </c:strCache>
            </c:strRef>
          </c:tx>
          <c:cat>
            <c:strRef>
              <c:f>Hoja2!$B$5:$F$5</c:f>
              <c:strCache>
                <c:ptCount val="5"/>
                <c:pt idx="0">
                  <c:v>&lt; 5.000 hab</c:v>
                </c:pt>
                <c:pt idx="1">
                  <c:v>5.000 - 20.000 hab</c:v>
                </c:pt>
                <c:pt idx="2">
                  <c:v>20.000 - 50.000 hab</c:v>
                </c:pt>
                <c:pt idx="3">
                  <c:v>50.000 - 100.000 hab</c:v>
                </c:pt>
                <c:pt idx="4">
                  <c:v>&gt; 100.000 hab</c:v>
                </c:pt>
              </c:strCache>
            </c:strRef>
          </c:cat>
          <c:val>
            <c:numRef>
              <c:f>Hoja2!$B$16:$F$16</c:f>
              <c:numCache>
                <c:formatCode>_-* #,##0.00\ "€"_-;\-* #,##0.00\ "€"_-;_-* "-"??\ "€"_-;_-@_-</c:formatCode>
                <c:ptCount val="5"/>
                <c:pt idx="0">
                  <c:v>1139.0184882572578</c:v>
                </c:pt>
                <c:pt idx="1">
                  <c:v>700.04872818929846</c:v>
                </c:pt>
                <c:pt idx="2">
                  <c:v>786.44431377273406</c:v>
                </c:pt>
                <c:pt idx="3">
                  <c:v>676.08095995166354</c:v>
                </c:pt>
                <c:pt idx="4">
                  <c:v>806.33150878261722</c:v>
                </c:pt>
              </c:numCache>
            </c:numRef>
          </c:val>
        </c:ser>
        <c:ser>
          <c:idx val="5"/>
          <c:order val="4"/>
          <c:tx>
            <c:strRef>
              <c:f>Hoja2!$A$18</c:f>
              <c:strCache>
                <c:ptCount val="1"/>
                <c:pt idx="0">
                  <c:v>La Rioja</c:v>
                </c:pt>
              </c:strCache>
            </c:strRef>
          </c:tx>
          <c:cat>
            <c:strRef>
              <c:f>Hoja2!$B$5:$F$5</c:f>
              <c:strCache>
                <c:ptCount val="5"/>
                <c:pt idx="0">
                  <c:v>&lt; 5.000 hab</c:v>
                </c:pt>
                <c:pt idx="1">
                  <c:v>5.000 - 20.000 hab</c:v>
                </c:pt>
                <c:pt idx="2">
                  <c:v>20.000 - 50.000 hab</c:v>
                </c:pt>
                <c:pt idx="3">
                  <c:v>50.000 - 100.000 hab</c:v>
                </c:pt>
                <c:pt idx="4">
                  <c:v>&gt; 100.000 hab</c:v>
                </c:pt>
              </c:strCache>
            </c:strRef>
          </c:cat>
          <c:val>
            <c:numRef>
              <c:f>Hoja2!$B$18:$F$18</c:f>
              <c:numCache>
                <c:formatCode>_-* #,##0.00\ "€"_-;\-* #,##0.00\ "€"_-;_-* "-"??\ "€"_-;_-@_-</c:formatCode>
                <c:ptCount val="5"/>
                <c:pt idx="0">
                  <c:v>467.81875887515861</c:v>
                </c:pt>
                <c:pt idx="1">
                  <c:v>792.90346747301157</c:v>
                </c:pt>
                <c:pt idx="2">
                  <c:v>366.08190345826915</c:v>
                </c:pt>
                <c:pt idx="3">
                  <c:v>0</c:v>
                </c:pt>
                <c:pt idx="4">
                  <c:v>504.34100674130769</c:v>
                </c:pt>
              </c:numCache>
            </c:numRef>
          </c:val>
        </c:ser>
        <c:ser>
          <c:idx val="6"/>
          <c:order val="5"/>
          <c:tx>
            <c:strRef>
              <c:f>Hoja2!$A$19</c:f>
              <c:strCache>
                <c:ptCount val="1"/>
                <c:pt idx="0">
                  <c:v>Total nacional</c:v>
                </c:pt>
              </c:strCache>
            </c:strRef>
          </c:tx>
          <c:dLbls>
            <c:showVal val="1"/>
          </c:dLbls>
          <c:cat>
            <c:strRef>
              <c:f>Hoja2!$B$5:$F$5</c:f>
              <c:strCache>
                <c:ptCount val="5"/>
                <c:pt idx="0">
                  <c:v>&lt; 5.000 hab</c:v>
                </c:pt>
                <c:pt idx="1">
                  <c:v>5.000 - 20.000 hab</c:v>
                </c:pt>
                <c:pt idx="2">
                  <c:v>20.000 - 50.000 hab</c:v>
                </c:pt>
                <c:pt idx="3">
                  <c:v>50.000 - 100.000 hab</c:v>
                </c:pt>
                <c:pt idx="4">
                  <c:v>&gt; 100.000 hab</c:v>
                </c:pt>
              </c:strCache>
            </c:strRef>
          </c:cat>
          <c:val>
            <c:numRef>
              <c:f>Hoja2!$B$19:$F$19</c:f>
              <c:numCache>
                <c:formatCode>_-* #,##0.00\ "€"_-;\-* #,##0.00\ "€"_-;_-* "-"??\ "€"_-;_-@_-</c:formatCode>
                <c:ptCount val="5"/>
                <c:pt idx="0">
                  <c:v>1682.4198173934017</c:v>
                </c:pt>
                <c:pt idx="1">
                  <c:v>774.68926225855353</c:v>
                </c:pt>
                <c:pt idx="2">
                  <c:v>692.76634815003956</c:v>
                </c:pt>
                <c:pt idx="3">
                  <c:v>713.25389780258399</c:v>
                </c:pt>
                <c:pt idx="4">
                  <c:v>741.00323548315157</c:v>
                </c:pt>
              </c:numCache>
            </c:numRef>
          </c:val>
        </c:ser>
        <c:dLbls/>
        <c:axId val="70333952"/>
        <c:axId val="70335488"/>
      </c:barChart>
      <c:catAx>
        <c:axId val="70333952"/>
        <c:scaling>
          <c:orientation val="minMax"/>
        </c:scaling>
        <c:axPos val="b"/>
        <c:tickLblPos val="nextTo"/>
        <c:crossAx val="70335488"/>
        <c:crosses val="autoZero"/>
        <c:auto val="1"/>
        <c:lblAlgn val="ctr"/>
        <c:lblOffset val="100"/>
      </c:catAx>
      <c:valAx>
        <c:axId val="70335488"/>
        <c:scaling>
          <c:orientation val="minMax"/>
        </c:scaling>
        <c:axPos val="l"/>
        <c:majorGridlines/>
        <c:numFmt formatCode="_-* #,##0.00\ &quot;€&quot;_-;\-* #,##0.00\ &quot;€&quot;_-;_-* &quot;-&quot;??\ &quot;€&quot;_-;_-@_-" sourceLinked="1"/>
        <c:tickLblPos val="nextTo"/>
        <c:crossAx val="70333952"/>
        <c:crosses val="autoZero"/>
        <c:crossBetween val="between"/>
      </c:valAx>
    </c:plotArea>
    <c:legend>
      <c:legendPos val="b"/>
    </c:legend>
    <c:plotVisOnly val="1"/>
    <c:dispBlanksAs val="gap"/>
  </c:chart>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ES"/>
          </a:p>
        </p:txBody>
      </p:sp>
      <p:sp>
        <p:nvSpPr>
          <p:cNvPr id="4099" name="Rectangle 3"/>
          <p:cNvSpPr>
            <a:spLocks noGrp="1" noChangeArrowheads="1"/>
          </p:cNvSpPr>
          <p:nvPr>
            <p:ph type="dt" sz="quarter" idx="1"/>
          </p:nvPr>
        </p:nvSpPr>
        <p:spPr bwMode="auto">
          <a:xfrm>
            <a:off x="3849688" y="0"/>
            <a:ext cx="294481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s-ES"/>
          </a:p>
        </p:txBody>
      </p:sp>
      <p:sp>
        <p:nvSpPr>
          <p:cNvPr id="4100" name="Rectangle 4"/>
          <p:cNvSpPr>
            <a:spLocks noGrp="1" noChangeArrowheads="1"/>
          </p:cNvSpPr>
          <p:nvPr>
            <p:ph type="ftr" sz="quarter" idx="2"/>
          </p:nvPr>
        </p:nvSpPr>
        <p:spPr bwMode="auto">
          <a:xfrm>
            <a:off x="0" y="9434513"/>
            <a:ext cx="294481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ES"/>
          </a:p>
        </p:txBody>
      </p:sp>
      <p:sp>
        <p:nvSpPr>
          <p:cNvPr id="4101" name="Rectangle 5"/>
          <p:cNvSpPr>
            <a:spLocks noGrp="1" noChangeArrowheads="1"/>
          </p:cNvSpPr>
          <p:nvPr>
            <p:ph type="sldNum" sz="quarter" idx="3"/>
          </p:nvPr>
        </p:nvSpPr>
        <p:spPr bwMode="auto">
          <a:xfrm>
            <a:off x="3849688" y="9434513"/>
            <a:ext cx="2944812"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E383313-0296-4D63-B0A3-C90BB813FE7A}" type="slidenum">
              <a:rPr lang="es-ES"/>
              <a:pPr>
                <a:defRPr/>
              </a:pPr>
              <a:t>‹Nº›</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pPr>
              <a:defRPr/>
            </a:pPr>
            <a:endParaRPr lang="es-ES"/>
          </a:p>
        </p:txBody>
      </p:sp>
      <p:sp>
        <p:nvSpPr>
          <p:cNvPr id="3" name="2 Marcador de fecha"/>
          <p:cNvSpPr>
            <a:spLocks noGrp="1"/>
          </p:cNvSpPr>
          <p:nvPr>
            <p:ph type="dt" idx="1"/>
          </p:nvPr>
        </p:nvSpPr>
        <p:spPr>
          <a:xfrm>
            <a:off x="3848100" y="0"/>
            <a:ext cx="2944813" cy="496888"/>
          </a:xfrm>
          <a:prstGeom prst="rect">
            <a:avLst/>
          </a:prstGeom>
        </p:spPr>
        <p:txBody>
          <a:bodyPr vert="horz" lIns="91440" tIns="45720" rIns="91440" bIns="45720" rtlCol="0"/>
          <a:lstStyle>
            <a:lvl1pPr algn="r">
              <a:defRPr sz="1200"/>
            </a:lvl1pPr>
          </a:lstStyle>
          <a:p>
            <a:pPr>
              <a:defRPr/>
            </a:pPr>
            <a:fld id="{79865EE4-C7A1-4002-B553-E8E2DB2ACD85}" type="datetimeFigureOut">
              <a:rPr lang="es-ES"/>
              <a:pPr>
                <a:defRPr/>
              </a:pPr>
              <a:t>16/07/2013</a:t>
            </a:fld>
            <a:endParaRPr lang="es-ES"/>
          </a:p>
        </p:txBody>
      </p:sp>
      <p:sp>
        <p:nvSpPr>
          <p:cNvPr id="4" name="3 Marcador de imagen de diapositiva"/>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679450" y="4718050"/>
            <a:ext cx="5435600" cy="4468813"/>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9432925"/>
            <a:ext cx="2944813" cy="496888"/>
          </a:xfrm>
          <a:prstGeom prst="rect">
            <a:avLst/>
          </a:prstGeom>
        </p:spPr>
        <p:txBody>
          <a:bodyPr vert="horz" lIns="91440" tIns="45720" rIns="91440" bIns="45720" rtlCol="0" anchor="b"/>
          <a:lstStyle>
            <a:lvl1pPr algn="l">
              <a:defRPr sz="1200"/>
            </a:lvl1pPr>
          </a:lstStyle>
          <a:p>
            <a:pPr>
              <a:defRPr/>
            </a:pPr>
            <a:endParaRPr lang="es-ES"/>
          </a:p>
        </p:txBody>
      </p:sp>
      <p:sp>
        <p:nvSpPr>
          <p:cNvPr id="7" name="6 Marcador de número de diapositiva"/>
          <p:cNvSpPr>
            <a:spLocks noGrp="1"/>
          </p:cNvSpPr>
          <p:nvPr>
            <p:ph type="sldNum" sz="quarter" idx="5"/>
          </p:nvPr>
        </p:nvSpPr>
        <p:spPr>
          <a:xfrm>
            <a:off x="3848100" y="9432925"/>
            <a:ext cx="2944813" cy="496888"/>
          </a:xfrm>
          <a:prstGeom prst="rect">
            <a:avLst/>
          </a:prstGeom>
        </p:spPr>
        <p:txBody>
          <a:bodyPr vert="horz" lIns="91440" tIns="45720" rIns="91440" bIns="45720" rtlCol="0" anchor="b"/>
          <a:lstStyle>
            <a:lvl1pPr algn="r">
              <a:defRPr sz="1200"/>
            </a:lvl1pPr>
          </a:lstStyle>
          <a:p>
            <a:pPr>
              <a:defRPr/>
            </a:pPr>
            <a:fld id="{75A5A0E3-56FA-42F4-BD0E-14009059BBF1}"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4035" name="2 Marcador de notas"/>
          <p:cNvSpPr>
            <a:spLocks noGrp="1"/>
          </p:cNvSpPr>
          <p:nvPr>
            <p:ph type="body" idx="1"/>
          </p:nvPr>
        </p:nvSpPr>
        <p:spPr bwMode="auto">
          <a:noFill/>
        </p:spPr>
        <p:txBody>
          <a:bodyPr wrap="square" numCol="1" anchor="t" anchorCtr="0" compatLnSpc="1">
            <a:prstTxWarp prst="textNoShape">
              <a:avLst/>
            </a:prstTxWarp>
          </a:bodyPr>
          <a:lstStyle/>
          <a:p>
            <a:r>
              <a:rPr lang="es-ES" smtClean="0">
                <a:latin typeface="Arial" charset="0"/>
              </a:rPr>
              <a:t>la LBRL delimita </a:t>
            </a:r>
            <a:r>
              <a:rPr lang="es-ES" i="1" smtClean="0">
                <a:latin typeface="Arial" charset="0"/>
              </a:rPr>
              <a:t>“las materias en las que necesariamente (...) a las entidades locales deberán atribuírseles competencias, e incluso, especificando para los municipios los servicios mínimos que deberán prestar. Así se prevé para los municipios en los artículos 25.2 y 26 (...) Ahora bien, delimitada así la exigencia de orden competencial vinculada a la garantía constitucional de la autonomía de las entidades locales, la concreción última de las competencias locales queda remitida (...) a la correspondiente legislación sectorial, ya sea estatal o autonómica, según el sistema constitucional de distribución de competencias entre el Estado y las Comunidades Autónomas”.</a:t>
            </a:r>
            <a:endParaRPr lang="es-ES_tradnl" smtClean="0"/>
          </a:p>
        </p:txBody>
      </p:sp>
      <p:sp>
        <p:nvSpPr>
          <p:cNvPr id="4403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DA0A0B0-1351-49D9-874A-85761E539D7C}" type="slidenum">
              <a:rPr lang="es-ES" smtClean="0"/>
              <a:pPr/>
              <a:t>10</a:t>
            </a:fld>
            <a:endParaRPr lang="es-E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9"/>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D263C118-8BF5-441D-A653-B3A529C10629}" type="slidenum">
              <a:rPr lang="en-GB" smtClean="0"/>
              <a:pPr/>
              <a:t>33</a:t>
            </a:fld>
            <a:endParaRPr lang="en-GB" smtClean="0"/>
          </a:p>
        </p:txBody>
      </p:sp>
      <p:sp>
        <p:nvSpPr>
          <p:cNvPr id="53251" name="Text Box 1"/>
          <p:cNvSpPr txBox="1">
            <a:spLocks noChangeArrowheads="1"/>
          </p:cNvSpPr>
          <p:nvPr/>
        </p:nvSpPr>
        <p:spPr bwMode="auto">
          <a:xfrm>
            <a:off x="1131888" y="744538"/>
            <a:ext cx="4530725" cy="3724275"/>
          </a:xfrm>
          <a:prstGeom prst="rect">
            <a:avLst/>
          </a:prstGeom>
          <a:solidFill>
            <a:srgbClr val="FFFFFF"/>
          </a:solidFill>
          <a:ln w="9360">
            <a:solidFill>
              <a:srgbClr val="000000"/>
            </a:solidFill>
            <a:miter lim="800000"/>
            <a:headEnd/>
            <a:tailEnd/>
          </a:ln>
        </p:spPr>
        <p:txBody>
          <a:bodyPr wrap="none" anchor="ctr"/>
          <a:lstStyle/>
          <a:p>
            <a:endParaRPr lang="es-ES_tradnl"/>
          </a:p>
        </p:txBody>
      </p:sp>
      <p:sp>
        <p:nvSpPr>
          <p:cNvPr id="53252" name="Rectangle 2"/>
          <p:cNvSpPr>
            <a:spLocks noGrp="1" noChangeArrowheads="1"/>
          </p:cNvSpPr>
          <p:nvPr>
            <p:ph type="body"/>
          </p:nvPr>
        </p:nvSpPr>
        <p:spPr bwMode="auto">
          <a:xfrm>
            <a:off x="679450" y="4718050"/>
            <a:ext cx="5432425" cy="4465638"/>
          </a:xfrm>
          <a:noFill/>
        </p:spPr>
        <p:txBody>
          <a:bodyPr wrap="none" numCol="1" anchor="ctr" anchorCtr="0" compatLnSpc="1">
            <a:prstTxWarp prst="textNoShape">
              <a:avLst/>
            </a:prstTxWarp>
          </a:bodyPr>
          <a:lstStyle/>
          <a:p>
            <a:endParaRPr lang="es-E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9"/>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5E67EF25-6697-4CFB-AD30-07D511E971BA}" type="slidenum">
              <a:rPr lang="en-GB" smtClean="0"/>
              <a:pPr/>
              <a:t>34</a:t>
            </a:fld>
            <a:endParaRPr lang="en-GB" smtClean="0"/>
          </a:p>
        </p:txBody>
      </p:sp>
      <p:sp>
        <p:nvSpPr>
          <p:cNvPr id="54275" name="Text Box 1"/>
          <p:cNvSpPr txBox="1">
            <a:spLocks noChangeArrowheads="1"/>
          </p:cNvSpPr>
          <p:nvPr/>
        </p:nvSpPr>
        <p:spPr bwMode="auto">
          <a:xfrm>
            <a:off x="1131888" y="744538"/>
            <a:ext cx="4530725" cy="3724275"/>
          </a:xfrm>
          <a:prstGeom prst="rect">
            <a:avLst/>
          </a:prstGeom>
          <a:solidFill>
            <a:srgbClr val="FFFFFF"/>
          </a:solidFill>
          <a:ln w="9360">
            <a:solidFill>
              <a:srgbClr val="000000"/>
            </a:solidFill>
            <a:miter lim="800000"/>
            <a:headEnd/>
            <a:tailEnd/>
          </a:ln>
        </p:spPr>
        <p:txBody>
          <a:bodyPr wrap="none" anchor="ctr"/>
          <a:lstStyle/>
          <a:p>
            <a:endParaRPr lang="es-ES_tradnl"/>
          </a:p>
        </p:txBody>
      </p:sp>
      <p:sp>
        <p:nvSpPr>
          <p:cNvPr id="54276" name="Rectangle 2"/>
          <p:cNvSpPr>
            <a:spLocks noGrp="1" noChangeArrowheads="1"/>
          </p:cNvSpPr>
          <p:nvPr>
            <p:ph type="body"/>
          </p:nvPr>
        </p:nvSpPr>
        <p:spPr bwMode="auto">
          <a:xfrm>
            <a:off x="679450" y="4718050"/>
            <a:ext cx="5432425" cy="4465638"/>
          </a:xfrm>
          <a:noFill/>
        </p:spPr>
        <p:txBody>
          <a:bodyPr wrap="none" numCol="1" anchor="ctr" anchorCtr="0" compatLnSpc="1">
            <a:prstTxWarp prst="textNoShape">
              <a:avLst/>
            </a:prstTxWarp>
          </a:bodyPr>
          <a:lstStyle/>
          <a:p>
            <a:endParaRPr lang="es-E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9"/>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7D8D3471-F92F-4305-B97F-1D85324E3289}" type="slidenum">
              <a:rPr lang="en-GB" smtClean="0"/>
              <a:pPr/>
              <a:t>35</a:t>
            </a:fld>
            <a:endParaRPr lang="en-GB" smtClean="0"/>
          </a:p>
        </p:txBody>
      </p:sp>
      <p:sp>
        <p:nvSpPr>
          <p:cNvPr id="55299" name="Text Box 1"/>
          <p:cNvSpPr txBox="1">
            <a:spLocks noChangeArrowheads="1"/>
          </p:cNvSpPr>
          <p:nvPr/>
        </p:nvSpPr>
        <p:spPr bwMode="auto">
          <a:xfrm>
            <a:off x="1131888" y="744538"/>
            <a:ext cx="4530725" cy="3724275"/>
          </a:xfrm>
          <a:prstGeom prst="rect">
            <a:avLst/>
          </a:prstGeom>
          <a:solidFill>
            <a:srgbClr val="FFFFFF"/>
          </a:solidFill>
          <a:ln w="9360">
            <a:solidFill>
              <a:srgbClr val="000000"/>
            </a:solidFill>
            <a:miter lim="800000"/>
            <a:headEnd/>
            <a:tailEnd/>
          </a:ln>
        </p:spPr>
        <p:txBody>
          <a:bodyPr wrap="none" anchor="ctr"/>
          <a:lstStyle/>
          <a:p>
            <a:endParaRPr lang="es-ES_tradnl"/>
          </a:p>
        </p:txBody>
      </p:sp>
      <p:sp>
        <p:nvSpPr>
          <p:cNvPr id="55300" name="Rectangle 2"/>
          <p:cNvSpPr>
            <a:spLocks noGrp="1" noChangeArrowheads="1"/>
          </p:cNvSpPr>
          <p:nvPr>
            <p:ph type="body"/>
          </p:nvPr>
        </p:nvSpPr>
        <p:spPr bwMode="auto">
          <a:xfrm>
            <a:off x="679450" y="4718050"/>
            <a:ext cx="5432425" cy="4465638"/>
          </a:xfrm>
          <a:noFill/>
        </p:spPr>
        <p:txBody>
          <a:bodyPr wrap="none" numCol="1" anchor="ctr" anchorCtr="0" compatLnSpc="1">
            <a:prstTxWarp prst="textNoShape">
              <a:avLst/>
            </a:prstTxWarp>
          </a:bodyPr>
          <a:lstStyle/>
          <a:p>
            <a:endParaRPr lang="es-E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9"/>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B7321368-8F1B-455F-8B79-62257794E10C}" type="slidenum">
              <a:rPr lang="en-GB" smtClean="0"/>
              <a:pPr/>
              <a:t>36</a:t>
            </a:fld>
            <a:endParaRPr lang="en-GB" smtClean="0"/>
          </a:p>
        </p:txBody>
      </p:sp>
      <p:sp>
        <p:nvSpPr>
          <p:cNvPr id="56323" name="Text Box 1"/>
          <p:cNvSpPr txBox="1">
            <a:spLocks noChangeArrowheads="1"/>
          </p:cNvSpPr>
          <p:nvPr/>
        </p:nvSpPr>
        <p:spPr bwMode="auto">
          <a:xfrm>
            <a:off x="1131888" y="744538"/>
            <a:ext cx="4530725" cy="3724275"/>
          </a:xfrm>
          <a:prstGeom prst="rect">
            <a:avLst/>
          </a:prstGeom>
          <a:solidFill>
            <a:srgbClr val="FFFFFF"/>
          </a:solidFill>
          <a:ln w="9360">
            <a:solidFill>
              <a:srgbClr val="000000"/>
            </a:solidFill>
            <a:miter lim="800000"/>
            <a:headEnd/>
            <a:tailEnd/>
          </a:ln>
        </p:spPr>
        <p:txBody>
          <a:bodyPr wrap="none" anchor="ctr"/>
          <a:lstStyle/>
          <a:p>
            <a:endParaRPr lang="es-ES_tradnl"/>
          </a:p>
        </p:txBody>
      </p:sp>
      <p:sp>
        <p:nvSpPr>
          <p:cNvPr id="56324" name="Rectangle 2"/>
          <p:cNvSpPr>
            <a:spLocks noGrp="1" noChangeArrowheads="1"/>
          </p:cNvSpPr>
          <p:nvPr>
            <p:ph type="body"/>
          </p:nvPr>
        </p:nvSpPr>
        <p:spPr bwMode="auto">
          <a:xfrm>
            <a:off x="679450" y="4718050"/>
            <a:ext cx="5432425" cy="4465638"/>
          </a:xfrm>
          <a:noFill/>
        </p:spPr>
        <p:txBody>
          <a:bodyPr wrap="none" numCol="1" anchor="ctr" anchorCtr="0" compatLnSpc="1">
            <a:prstTxWarp prst="textNoShape">
              <a:avLst/>
            </a:prstTxWarp>
          </a:bodyPr>
          <a:lstStyle/>
          <a:p>
            <a:endParaRPr lang="es-E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9"/>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82167493-31FD-474E-A7B8-91870B2C373F}" type="slidenum">
              <a:rPr lang="en-GB" smtClean="0"/>
              <a:pPr/>
              <a:t>37</a:t>
            </a:fld>
            <a:endParaRPr lang="en-GB" smtClean="0"/>
          </a:p>
        </p:txBody>
      </p:sp>
      <p:sp>
        <p:nvSpPr>
          <p:cNvPr id="57347" name="Text Box 1"/>
          <p:cNvSpPr txBox="1">
            <a:spLocks noChangeArrowheads="1"/>
          </p:cNvSpPr>
          <p:nvPr/>
        </p:nvSpPr>
        <p:spPr bwMode="auto">
          <a:xfrm>
            <a:off x="1131888" y="744538"/>
            <a:ext cx="4530725" cy="3724275"/>
          </a:xfrm>
          <a:prstGeom prst="rect">
            <a:avLst/>
          </a:prstGeom>
          <a:solidFill>
            <a:srgbClr val="FFFFFF"/>
          </a:solidFill>
          <a:ln w="9360">
            <a:solidFill>
              <a:srgbClr val="000000"/>
            </a:solidFill>
            <a:miter lim="800000"/>
            <a:headEnd/>
            <a:tailEnd/>
          </a:ln>
        </p:spPr>
        <p:txBody>
          <a:bodyPr wrap="none" anchor="ctr"/>
          <a:lstStyle/>
          <a:p>
            <a:endParaRPr lang="es-ES_tradnl"/>
          </a:p>
        </p:txBody>
      </p:sp>
      <p:sp>
        <p:nvSpPr>
          <p:cNvPr id="57348" name="Rectangle 2"/>
          <p:cNvSpPr>
            <a:spLocks noGrp="1" noChangeArrowheads="1"/>
          </p:cNvSpPr>
          <p:nvPr>
            <p:ph type="body"/>
          </p:nvPr>
        </p:nvSpPr>
        <p:spPr bwMode="auto">
          <a:xfrm>
            <a:off x="679450" y="4718050"/>
            <a:ext cx="5432425" cy="4465638"/>
          </a:xfrm>
          <a:noFill/>
        </p:spPr>
        <p:txBody>
          <a:bodyPr wrap="none" numCol="1" anchor="ctr" anchorCtr="0" compatLnSpc="1">
            <a:prstTxWarp prst="textNoShape">
              <a:avLst/>
            </a:prstTxWarp>
          </a:bodyPr>
          <a:lstStyle/>
          <a:p>
            <a:endParaRPr lang="es-E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50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_tradnl" smtClean="0"/>
          </a:p>
        </p:txBody>
      </p:sp>
      <p:sp>
        <p:nvSpPr>
          <p:cNvPr id="45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5D95541-51A3-418A-BC08-9AC684DB44DC}" type="slidenum">
              <a:rPr lang="es-ES" smtClean="0"/>
              <a:pPr/>
              <a:t>11</a:t>
            </a:fld>
            <a:endParaRPr lang="es-E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6083"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_tradnl" smtClean="0"/>
          </a:p>
        </p:txBody>
      </p:sp>
      <p:sp>
        <p:nvSpPr>
          <p:cNvPr id="4608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F2CA99F-03DF-461C-A7C0-F557B192DE15}" type="slidenum">
              <a:rPr lang="es-ES" smtClean="0"/>
              <a:pPr/>
              <a:t>12</a:t>
            </a:fld>
            <a:endParaRPr lang="es-E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7107"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_tradnl" smtClean="0"/>
          </a:p>
        </p:txBody>
      </p:sp>
      <p:sp>
        <p:nvSpPr>
          <p:cNvPr id="4710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AA5E8C-157B-47BD-A29D-F514B59F50AC}" type="slidenum">
              <a:rPr lang="es-ES" smtClean="0"/>
              <a:pPr/>
              <a:t>13</a:t>
            </a:fld>
            <a:endParaRPr lang="es-E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8131"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_tradnl" smtClean="0"/>
          </a:p>
        </p:txBody>
      </p:sp>
      <p:sp>
        <p:nvSpPr>
          <p:cNvPr id="48132"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45247D0-7E5A-4C55-A0F2-6C6DE91D6865}" type="slidenum">
              <a:rPr lang="es-ES" smtClean="0"/>
              <a:pPr/>
              <a:t>14</a:t>
            </a:fld>
            <a:endParaRPr lang="es-E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9155"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_tradnl" smtClean="0"/>
          </a:p>
        </p:txBody>
      </p:sp>
      <p:sp>
        <p:nvSpPr>
          <p:cNvPr id="4915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B0239B1-EC32-4552-8CFB-5CA29DAFA973}" type="slidenum">
              <a:rPr lang="es-ES" smtClean="0"/>
              <a:pPr/>
              <a:t>15</a:t>
            </a:fld>
            <a:endParaRPr lang="es-E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5017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_tradnl" smtClean="0"/>
          </a:p>
        </p:txBody>
      </p:sp>
      <p:sp>
        <p:nvSpPr>
          <p:cNvPr id="5018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74E2E7D-2F9F-4CE6-8A9E-4A0D8C1C9EB3}" type="slidenum">
              <a:rPr lang="es-ES" smtClean="0"/>
              <a:pPr/>
              <a:t>16</a:t>
            </a:fld>
            <a:endParaRPr lang="es-E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9"/>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E3A9262-A485-42E7-B950-6175F3F27920}" type="slidenum">
              <a:rPr lang="en-GB" smtClean="0"/>
              <a:pPr/>
              <a:t>31</a:t>
            </a:fld>
            <a:endParaRPr lang="en-GB" smtClean="0"/>
          </a:p>
        </p:txBody>
      </p:sp>
      <p:sp>
        <p:nvSpPr>
          <p:cNvPr id="51203" name="Text Box 1"/>
          <p:cNvSpPr txBox="1">
            <a:spLocks noChangeArrowheads="1"/>
          </p:cNvSpPr>
          <p:nvPr/>
        </p:nvSpPr>
        <p:spPr bwMode="auto">
          <a:xfrm>
            <a:off x="1131888" y="744538"/>
            <a:ext cx="4530725" cy="3724275"/>
          </a:xfrm>
          <a:prstGeom prst="rect">
            <a:avLst/>
          </a:prstGeom>
          <a:solidFill>
            <a:srgbClr val="FFFFFF"/>
          </a:solidFill>
          <a:ln w="9360">
            <a:solidFill>
              <a:srgbClr val="000000"/>
            </a:solidFill>
            <a:miter lim="800000"/>
            <a:headEnd/>
            <a:tailEnd/>
          </a:ln>
        </p:spPr>
        <p:txBody>
          <a:bodyPr wrap="none" anchor="ctr"/>
          <a:lstStyle/>
          <a:p>
            <a:endParaRPr lang="es-ES_tradnl"/>
          </a:p>
        </p:txBody>
      </p:sp>
      <p:sp>
        <p:nvSpPr>
          <p:cNvPr id="51204" name="Rectangle 2"/>
          <p:cNvSpPr>
            <a:spLocks noGrp="1" noChangeArrowheads="1"/>
          </p:cNvSpPr>
          <p:nvPr>
            <p:ph type="body"/>
          </p:nvPr>
        </p:nvSpPr>
        <p:spPr bwMode="auto">
          <a:xfrm>
            <a:off x="679450" y="4718050"/>
            <a:ext cx="5432425" cy="4465638"/>
          </a:xfrm>
          <a:noFill/>
        </p:spPr>
        <p:txBody>
          <a:bodyPr wrap="none" numCol="1" anchor="ctr" anchorCtr="0" compatLnSpc="1">
            <a:prstTxWarp prst="textNoShape">
              <a:avLst/>
            </a:prstTxWarp>
          </a:bodyPr>
          <a:lstStyle/>
          <a:p>
            <a:endParaRPr lang="es-E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9"/>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3EEF29AB-A341-48F6-85A6-B3A8F4312109}" type="slidenum">
              <a:rPr lang="en-GB" smtClean="0"/>
              <a:pPr/>
              <a:t>32</a:t>
            </a:fld>
            <a:endParaRPr lang="en-GB" smtClean="0"/>
          </a:p>
        </p:txBody>
      </p:sp>
      <p:sp>
        <p:nvSpPr>
          <p:cNvPr id="52227" name="Text Box 1"/>
          <p:cNvSpPr txBox="1">
            <a:spLocks noChangeArrowheads="1"/>
          </p:cNvSpPr>
          <p:nvPr/>
        </p:nvSpPr>
        <p:spPr bwMode="auto">
          <a:xfrm>
            <a:off x="1131888" y="744538"/>
            <a:ext cx="4530725" cy="3724275"/>
          </a:xfrm>
          <a:prstGeom prst="rect">
            <a:avLst/>
          </a:prstGeom>
          <a:solidFill>
            <a:srgbClr val="FFFFFF"/>
          </a:solidFill>
          <a:ln w="9360">
            <a:solidFill>
              <a:srgbClr val="000000"/>
            </a:solidFill>
            <a:miter lim="800000"/>
            <a:headEnd/>
            <a:tailEnd/>
          </a:ln>
        </p:spPr>
        <p:txBody>
          <a:bodyPr wrap="none" anchor="ctr"/>
          <a:lstStyle/>
          <a:p>
            <a:endParaRPr lang="es-ES_tradnl"/>
          </a:p>
        </p:txBody>
      </p:sp>
      <p:sp>
        <p:nvSpPr>
          <p:cNvPr id="52228" name="Rectangle 2"/>
          <p:cNvSpPr>
            <a:spLocks noGrp="1" noChangeArrowheads="1"/>
          </p:cNvSpPr>
          <p:nvPr>
            <p:ph type="body"/>
          </p:nvPr>
        </p:nvSpPr>
        <p:spPr bwMode="auto">
          <a:xfrm>
            <a:off x="679450" y="4718050"/>
            <a:ext cx="5432425" cy="4465638"/>
          </a:xfrm>
          <a:noFill/>
        </p:spPr>
        <p:txBody>
          <a:bodyPr wrap="none" numCol="1" anchor="ctr" anchorCtr="0" compatLnSpc="1">
            <a:prstTxWarp prst="textNoShape">
              <a:avLst/>
            </a:prstTxWarp>
          </a:bodyPr>
          <a:lstStyle/>
          <a:p>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4DED2BA8-95C3-4383-AB1D-4264A471D2BD}"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17B6C946-D11E-4B67-B0B1-6805B8F482B8}"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170C6186-4436-45E0-A3B6-C2B457B0DA03}"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10350" y="914400"/>
            <a:ext cx="1924050" cy="47244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838200" y="914400"/>
            <a:ext cx="5619750" cy="4724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908C0703-3D56-46E4-8C70-9256A71C5EDE}" type="slidenum">
              <a:rPr lang="es-ES"/>
              <a:pPr>
                <a:defRPr/>
              </a:pPr>
              <a:t>‹Nº›</a:t>
            </a:fld>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ítulo, texto y 2 objetos">
    <p:spTree>
      <p:nvGrpSpPr>
        <p:cNvPr id="1" name=""/>
        <p:cNvGrpSpPr/>
        <p:nvPr/>
      </p:nvGrpSpPr>
      <p:grpSpPr>
        <a:xfrm>
          <a:off x="0" y="0"/>
          <a:ext cx="0" cy="0"/>
          <a:chOff x="0" y="0"/>
          <a:chExt cx="0" cy="0"/>
        </a:xfrm>
      </p:grpSpPr>
      <p:sp>
        <p:nvSpPr>
          <p:cNvPr id="3" name="2 Marcador de texto"/>
          <p:cNvSpPr>
            <a:spLocks noGrp="1"/>
          </p:cNvSpPr>
          <p:nvPr>
            <p:ph type="body" sz="half" idx="1"/>
          </p:nvPr>
        </p:nvSpPr>
        <p:spPr>
          <a:xfrm>
            <a:off x="914400" y="1905000"/>
            <a:ext cx="7586690" cy="3733800"/>
          </a:xfrm>
        </p:spPr>
        <p:txBody>
          <a:bodyPr/>
          <a:lstStyle>
            <a:lvl1pP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838200" y="914400"/>
            <a:ext cx="7696200" cy="685800"/>
          </a:xfrm>
        </p:spPr>
        <p:txBody>
          <a:bodyPr/>
          <a:lstStyle/>
          <a:p>
            <a:r>
              <a:rPr lang="es-ES" dirty="0" smtClean="0"/>
              <a:t>Haga clic para modificar el estilo de título del patrón</a:t>
            </a:r>
            <a:endParaRPr lang="es-ES" dirty="0"/>
          </a:p>
        </p:txBody>
      </p:sp>
      <p:sp>
        <p:nvSpPr>
          <p:cNvPr id="3" name="2 Marcador de texto"/>
          <p:cNvSpPr>
            <a:spLocks noGrp="1"/>
          </p:cNvSpPr>
          <p:nvPr>
            <p:ph type="body" sz="half" idx="1"/>
          </p:nvPr>
        </p:nvSpPr>
        <p:spPr>
          <a:xfrm>
            <a:off x="914400" y="1905000"/>
            <a:ext cx="3657600" cy="3733800"/>
          </a:xfr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3 Marcador de contenido"/>
          <p:cNvSpPr>
            <a:spLocks noGrp="1"/>
          </p:cNvSpPr>
          <p:nvPr>
            <p:ph sz="half" idx="2"/>
          </p:nvPr>
        </p:nvSpPr>
        <p:spPr>
          <a:xfrm>
            <a:off x="4724400" y="1905000"/>
            <a:ext cx="3657600" cy="3733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1AB2FACC-B0D6-48D7-B284-8C2E807E77F0}" type="slidenum">
              <a:rPr lang="es-ES"/>
              <a:pPr>
                <a:defRPr/>
              </a:pPr>
              <a:t>‹Nº›</a:t>
            </a:fld>
            <a:endParaRPr lang="es-E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625DCBCD-1A7A-4BF7-AD2E-C26FB4B1402F}" type="slidenum">
              <a:rPr lang="es-ES"/>
              <a:pPr>
                <a:defRPr/>
              </a:pPr>
              <a:t>‹Nº›</a:t>
            </a:fld>
            <a:endParaRPr lang="es-E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9D575D31-5F7E-47D6-8B1C-7CDB99D60D32}" type="datetimeFigureOut">
              <a:rPr lang="es-ES"/>
              <a:pPr>
                <a:defRPr/>
              </a:pPr>
              <a:t>16/07/2013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9CDA030-9926-4133-A8A2-583319166445}" type="slidenum">
              <a:rPr lang="es-ES"/>
              <a:pPr>
                <a:defRPr/>
              </a:pPr>
              <a:t>‹Nº›</a:t>
            </a:fld>
            <a:endParaRPr lang="es-E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85B4434A-3A91-47D4-883E-EA0025F434B7}" type="datetimeFigureOut">
              <a:rPr lang="es-ES"/>
              <a:pPr>
                <a:defRPr/>
              </a:pPr>
              <a:t>16/07/2013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6140F21E-95F0-4B5F-9B05-96C6F51A9655}" type="slidenum">
              <a:rPr lang="es-ES"/>
              <a:pPr>
                <a:defRPr/>
              </a:pPr>
              <a:t>‹Nº›</a:t>
            </a:fld>
            <a:endParaRPr lang="es-E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538A6CEB-AE5E-4B9E-B8D4-8C5B348F5455}" type="datetimeFigureOut">
              <a:rPr lang="es-ES"/>
              <a:pPr>
                <a:defRPr/>
              </a:pPr>
              <a:t>16/07/2013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6558A895-43EC-4832-A7F9-B06E71ABB526}" type="slidenum">
              <a:rPr lang="es-ES"/>
              <a:pPr>
                <a:defRPr/>
              </a:pPr>
              <a:t>‹Nº›</a:t>
            </a:fld>
            <a:endParaRPr lang="es-E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AD072558-D72A-4A54-BD53-2D52CDCDA548}" type="datetimeFigureOut">
              <a:rPr lang="es-ES"/>
              <a:pPr>
                <a:defRPr/>
              </a:pPr>
              <a:t>16/07/2013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D5EB4F9A-7BE3-4F4E-A22F-029F92713A99}"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Haga clic para modificar el estilo de título del patrón</a:t>
            </a:r>
            <a:endParaRPr lang="es-ES" dirty="0"/>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EB249448-DA58-40AB-B360-9E04505FACA0}" type="slidenum">
              <a:rPr lang="es-ES"/>
              <a:pPr>
                <a:defRPr/>
              </a:pPr>
              <a:t>‹Nº›</a:t>
            </a:fld>
            <a:endParaRPr lang="es-E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7CEC77DB-7F17-40CF-BFF9-58124C961552}" type="datetimeFigureOut">
              <a:rPr lang="es-ES"/>
              <a:pPr>
                <a:defRPr/>
              </a:pPr>
              <a:t>16/07/2013</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C539E5D5-7265-42EC-B07D-F9324474694E}" type="slidenum">
              <a:rPr lang="es-ES"/>
              <a:pPr>
                <a:defRPr/>
              </a:pPr>
              <a:t>‹Nº›</a:t>
            </a:fld>
            <a:endParaRPr lang="es-E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C4B963A1-EA0B-4F2A-90BD-8ECEBEA7949A}" type="datetimeFigureOut">
              <a:rPr lang="es-ES"/>
              <a:pPr>
                <a:defRPr/>
              </a:pPr>
              <a:t>16/07/2013</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EB93C013-86E4-437F-9522-9597B400DA65}" type="slidenum">
              <a:rPr lang="es-ES"/>
              <a:pPr>
                <a:defRPr/>
              </a:pPr>
              <a:t>‹Nº›</a:t>
            </a:fld>
            <a:endParaRPr lang="es-E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3A9DC009-5313-438C-8940-ABC5171838C7}" type="datetimeFigureOut">
              <a:rPr lang="es-ES"/>
              <a:pPr>
                <a:defRPr/>
              </a:pPr>
              <a:t>16/07/2013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CEC8D021-BCD8-4BAC-9090-E03784FC5C07}" type="slidenum">
              <a:rPr lang="es-ES"/>
              <a:pPr>
                <a:defRPr/>
              </a:pPr>
              <a:t>‹Nº›</a:t>
            </a:fld>
            <a:endParaRPr lang="es-E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0C6883B5-A57F-45C0-BA2D-D9551A74DE64}" type="datetimeFigureOut">
              <a:rPr lang="es-ES"/>
              <a:pPr>
                <a:defRPr/>
              </a:pPr>
              <a:t>16/07/2013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AED90498-13C0-4D84-97A7-59379320152A}" type="slidenum">
              <a:rPr lang="es-ES"/>
              <a:pPr>
                <a:defRPr/>
              </a:pPr>
              <a:t>‹Nº›</a:t>
            </a:fld>
            <a:endParaRPr lang="es-E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5EAE33E4-6FD8-4B07-B528-B1EC0DEB6110}" type="datetimeFigureOut">
              <a:rPr lang="es-ES"/>
              <a:pPr>
                <a:defRPr/>
              </a:pPr>
              <a:t>16/07/2013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311DB0F6-91C5-49A4-8DAC-65DDCB35CE7F}" type="slidenum">
              <a:rPr lang="es-ES"/>
              <a:pPr>
                <a:defRPr/>
              </a:pPr>
              <a:t>‹Nº›</a:t>
            </a:fld>
            <a:endParaRPr lang="es-E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C077A21A-6354-49DF-8FD3-9869B0900ADB}" type="datetimeFigureOut">
              <a:rPr lang="es-ES"/>
              <a:pPr>
                <a:defRPr/>
              </a:pPr>
              <a:t>16/07/2013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7545FD05-3F7F-48C6-89AE-E81ABCB0CFE9}" type="slidenum">
              <a:rPr lang="es-ES"/>
              <a:pPr>
                <a:defRPr/>
              </a:pPr>
              <a:t>‹Nº›</a:t>
            </a:fld>
            <a:endParaRPr lang="es-E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5409C617-60ED-4376-8B7B-04CBBA664480}" type="datetimeFigureOut">
              <a:rPr lang="es-ES"/>
              <a:pPr>
                <a:defRPr/>
              </a:pPr>
              <a:t>16/07/2013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7165984A-3AEE-45AD-9B81-675062E44276}" type="slidenum">
              <a:rPr lang="es-ES"/>
              <a:pPr>
                <a:defRPr/>
              </a:pPr>
              <a:t>‹Nº›</a:t>
            </a:fld>
            <a:endParaRPr lang="es-E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AF335AA0-BBAE-4196-BE34-DC29B36F4C38}" type="datetimeFigureOut">
              <a:rPr lang="es-ES"/>
              <a:pPr>
                <a:defRPr/>
              </a:pPr>
              <a:t>16/07/2013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4E9F5E3E-79B3-41F9-BBEF-75E9BA819319}" type="slidenum">
              <a:rPr lang="es-ES"/>
              <a:pPr>
                <a:defRPr/>
              </a:pPr>
              <a:t>‹Nº›</a:t>
            </a:fld>
            <a:endParaRPr lang="es-E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E812A92A-6760-4E32-B64D-06AEDBCF6171}" type="datetimeFigureOut">
              <a:rPr lang="es-ES"/>
              <a:pPr>
                <a:defRPr/>
              </a:pPr>
              <a:t>16/07/2013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FE95579-DD33-4FB3-B97A-58E2D2A4A13D}" type="slidenum">
              <a:rPr lang="es-ES"/>
              <a:pPr>
                <a:defRPr/>
              </a:pPr>
              <a:t>‹Nº›</a:t>
            </a:fld>
            <a:endParaRPr lang="es-E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1C6FDF53-4EF0-476F-9C50-EAA0030EEF0C}" type="datetimeFigureOut">
              <a:rPr lang="es-ES"/>
              <a:pPr>
                <a:defRPr/>
              </a:pPr>
              <a:t>16/07/2013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D3F3C5BC-0B92-4E94-AD96-9A28E658631A}"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38BA9526-F51F-4600-BA8C-DA3E2FE30311}" type="slidenum">
              <a:rPr lang="es-ES"/>
              <a:pPr>
                <a:defRPr/>
              </a:pPr>
              <a:t>‹Nº›</a:t>
            </a:fld>
            <a:endParaRPr lang="es-E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4A98A9DC-2F38-45CA-AFC6-01338C538C1A}" type="datetimeFigureOut">
              <a:rPr lang="es-ES"/>
              <a:pPr>
                <a:defRPr/>
              </a:pPr>
              <a:t>16/07/2013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3E3739FB-F39C-4AF0-B673-09DC22965819}" type="slidenum">
              <a:rPr lang="es-ES"/>
              <a:pPr>
                <a:defRPr/>
              </a:pPr>
              <a:t>‹Nº›</a:t>
            </a:fld>
            <a:endParaRPr lang="es-E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A9AE763A-8F14-49C1-A049-D6D1905E2E17}" type="datetimeFigureOut">
              <a:rPr lang="es-ES"/>
              <a:pPr>
                <a:defRPr/>
              </a:pPr>
              <a:t>16/07/2013</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D1986471-CF22-4AA5-B387-A50011B2F213}" type="slidenum">
              <a:rPr lang="es-ES"/>
              <a:pPr>
                <a:defRPr/>
              </a:pPr>
              <a:t>‹Nº›</a:t>
            </a:fld>
            <a:endParaRPr lang="es-E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FE69B55D-A371-43B9-9539-F1B790617960}" type="datetimeFigureOut">
              <a:rPr lang="es-ES"/>
              <a:pPr>
                <a:defRPr/>
              </a:pPr>
              <a:t>16/07/2013</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EEE3DF9C-4A32-4836-B78B-23E9C136AB55}" type="slidenum">
              <a:rPr lang="es-ES"/>
              <a:pPr>
                <a:defRPr/>
              </a:pPr>
              <a:t>‹Nº›</a:t>
            </a:fld>
            <a:endParaRPr lang="es-E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E83CEDCF-96C6-4196-B20A-1B5612D3A905}" type="datetimeFigureOut">
              <a:rPr lang="es-ES"/>
              <a:pPr>
                <a:defRPr/>
              </a:pPr>
              <a:t>16/07/2013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13808113-0572-4B6F-A8B3-9F091C137C19}" type="slidenum">
              <a:rPr lang="es-ES"/>
              <a:pPr>
                <a:defRPr/>
              </a:pPr>
              <a:t>‹Nº›</a:t>
            </a:fld>
            <a:endParaRPr lang="es-E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A8F279B-6948-4E30-A437-05342631DC94}" type="datetimeFigureOut">
              <a:rPr lang="es-ES"/>
              <a:pPr>
                <a:defRPr/>
              </a:pPr>
              <a:t>16/07/2013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D11C735A-EA63-401D-961C-E579F08139D1}" type="slidenum">
              <a:rPr lang="es-ES"/>
              <a:pPr>
                <a:defRPr/>
              </a:pPr>
              <a:t>‹Nº›</a:t>
            </a:fld>
            <a:endParaRPr lang="es-E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CA58524A-A3BE-4A2A-B0F5-C418B4AE5152}" type="datetimeFigureOut">
              <a:rPr lang="es-ES"/>
              <a:pPr>
                <a:defRPr/>
              </a:pPr>
              <a:t>16/07/2013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D2006E3E-57A8-449D-AF02-37416C3EF75C}" type="slidenum">
              <a:rPr lang="es-ES"/>
              <a:pPr>
                <a:defRPr/>
              </a:pPr>
              <a:t>‹Nº›</a:t>
            </a:fld>
            <a:endParaRPr lang="es-E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66D22630-DBB1-4FEE-B57A-A205A99AA4EE}" type="datetimeFigureOut">
              <a:rPr lang="es-ES"/>
              <a:pPr>
                <a:defRPr/>
              </a:pPr>
              <a:t>16/07/2013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7E80A82C-A454-4D53-A9EB-C826E7A53CFC}" type="slidenum">
              <a:rPr lang="es-ES"/>
              <a:pPr>
                <a:defRPr/>
              </a:pPr>
              <a:t>‹Nº›</a:t>
            </a:fld>
            <a:endParaRPr lang="es-E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4C954E2E-4338-45FE-BD36-B6875B142D88}" type="datetimeFigureOut">
              <a:rPr lang="es-ES"/>
              <a:pPr>
                <a:defRPr/>
              </a:pPr>
              <a:t>16/07/2013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EF3A8369-EFFB-4E81-867F-CDC732FC4E43}"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1EE21B25-5AC5-4D85-A62C-DF75B4307A74}"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914400" y="1905000"/>
            <a:ext cx="3657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724400" y="1905000"/>
            <a:ext cx="3657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40BA8D4A-229E-4380-83E8-98D31D26DEFF}"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A911E5C4-12D9-4396-ADF5-7FC8794FE787}"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03915A3C-94DA-4691-AB77-DCAB7B9315ED}"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FCB5284A-B270-4FFC-B65F-A7BCCE40A40A}"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D4079520-1F3B-4CC9-BAAA-1D9EC1DA5518}"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914400"/>
            <a:ext cx="76962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Rectangle 3"/>
          <p:cNvSpPr>
            <a:spLocks noGrp="1" noChangeArrowheads="1"/>
          </p:cNvSpPr>
          <p:nvPr>
            <p:ph type="body" idx="1"/>
          </p:nvPr>
        </p:nvSpPr>
        <p:spPr bwMode="auto">
          <a:xfrm>
            <a:off x="914400" y="1905000"/>
            <a:ext cx="7467600" cy="3733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 </a:t>
            </a:r>
          </a:p>
          <a:p>
            <a:pPr lvl="2"/>
            <a:endParaRPr lang="es-ES" smtClean="0"/>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just">
              <a:defRPr sz="1400"/>
            </a:lvl1pPr>
          </a:lstStyle>
          <a:p>
            <a:pPr>
              <a:defRPr/>
            </a:pPr>
            <a:endParaRPr lang="es-E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just">
              <a:defRPr sz="1400"/>
            </a:lvl1pPr>
          </a:lstStyle>
          <a:p>
            <a:pPr>
              <a:defRPr/>
            </a:pPr>
            <a:endParaRPr lang="es-E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just">
              <a:defRPr sz="1400"/>
            </a:lvl1pPr>
          </a:lstStyle>
          <a:p>
            <a:pPr>
              <a:defRPr/>
            </a:pPr>
            <a:fld id="{45AFE7CB-8883-4CD3-9BF7-5FA147B9C78B}" type="slidenum">
              <a:rPr lang="es-ES"/>
              <a:pPr>
                <a:defRPr/>
              </a:pPr>
              <a:t>‹Nº›</a:t>
            </a:fld>
            <a:endParaRPr lang="es-ES"/>
          </a:p>
        </p:txBody>
      </p:sp>
      <p:sp>
        <p:nvSpPr>
          <p:cNvPr id="1031" name="Rectangle 9"/>
          <p:cNvSpPr>
            <a:spLocks noChangeArrowheads="1"/>
          </p:cNvSpPr>
          <p:nvPr/>
        </p:nvSpPr>
        <p:spPr bwMode="auto">
          <a:xfrm>
            <a:off x="1760538" y="3094038"/>
            <a:ext cx="9144000" cy="0"/>
          </a:xfrm>
          <a:prstGeom prst="rect">
            <a:avLst/>
          </a:prstGeom>
          <a:noFill/>
          <a:ln w="9525">
            <a:noFill/>
            <a:miter lim="800000"/>
            <a:headEnd/>
            <a:tailEnd/>
          </a:ln>
        </p:spPr>
        <p:txBody>
          <a:bodyPr>
            <a:spAutoFit/>
          </a:bodyPr>
          <a:lstStyle/>
          <a:p>
            <a:endParaRPr lang="es-ES"/>
          </a:p>
        </p:txBody>
      </p:sp>
      <p:sp>
        <p:nvSpPr>
          <p:cNvPr id="1032" name="Rectangle 14"/>
          <p:cNvSpPr>
            <a:spLocks noChangeArrowheads="1"/>
          </p:cNvSpPr>
          <p:nvPr/>
        </p:nvSpPr>
        <p:spPr bwMode="auto">
          <a:xfrm>
            <a:off x="1760538" y="3094038"/>
            <a:ext cx="9144000" cy="0"/>
          </a:xfrm>
          <a:prstGeom prst="rect">
            <a:avLst/>
          </a:prstGeom>
          <a:noFill/>
          <a:ln w="9525">
            <a:noFill/>
            <a:miter lim="800000"/>
            <a:headEnd/>
            <a:tailEnd/>
          </a:ln>
        </p:spPr>
        <p:txBody>
          <a:bodyPr>
            <a:spAutoFit/>
          </a:bodyPr>
          <a:lstStyle/>
          <a:p>
            <a:endParaRPr lang="es-ES"/>
          </a:p>
        </p:txBody>
      </p:sp>
      <p:pic>
        <p:nvPicPr>
          <p:cNvPr id="1033" name="Picture 21" descr="edificio2.gif (33554 bytes)"/>
          <p:cNvPicPr>
            <a:picLocks noChangeAspect="1" noChangeArrowheads="1"/>
          </p:cNvPicPr>
          <p:nvPr/>
        </p:nvPicPr>
        <p:blipFill>
          <a:blip r:embed="rId17"/>
          <a:srcRect/>
          <a:stretch>
            <a:fillRect/>
          </a:stretch>
        </p:blipFill>
        <p:spPr bwMode="auto">
          <a:xfrm>
            <a:off x="1295400" y="6096000"/>
            <a:ext cx="6457950" cy="549275"/>
          </a:xfrm>
          <a:prstGeom prst="rect">
            <a:avLst/>
          </a:prstGeom>
          <a:noFill/>
          <a:ln w="9525">
            <a:noFill/>
            <a:miter lim="800000"/>
            <a:headEnd/>
            <a:tailEnd/>
          </a:ln>
        </p:spPr>
      </p:pic>
      <p:pic>
        <p:nvPicPr>
          <p:cNvPr id="1034" name="Imagen 2"/>
          <p:cNvPicPr>
            <a:picLocks noChangeAspect="1" noChangeArrowheads="1"/>
          </p:cNvPicPr>
          <p:nvPr userDrawn="1"/>
        </p:nvPicPr>
        <p:blipFill>
          <a:blip r:embed="rId18"/>
          <a:srcRect/>
          <a:stretch>
            <a:fillRect/>
          </a:stretch>
        </p:blipFill>
        <p:spPr bwMode="auto">
          <a:xfrm>
            <a:off x="5821363" y="0"/>
            <a:ext cx="3322637" cy="538163"/>
          </a:xfrm>
          <a:prstGeom prst="rect">
            <a:avLst/>
          </a:prstGeom>
          <a:noFill/>
          <a:ln w="9525">
            <a:noFill/>
            <a:miter lim="800000"/>
            <a:headEnd/>
            <a:tailEnd/>
          </a:ln>
        </p:spPr>
      </p:pic>
      <p:pic>
        <p:nvPicPr>
          <p:cNvPr id="1035" name="0 Imagen" descr="logo_eurosocial_rgb.jpg"/>
          <p:cNvPicPr>
            <a:picLocks noChangeAspect="1" noChangeArrowheads="1"/>
          </p:cNvPicPr>
          <p:nvPr userDrawn="1"/>
        </p:nvPicPr>
        <p:blipFill>
          <a:blip r:embed="rId19"/>
          <a:srcRect/>
          <a:stretch>
            <a:fillRect/>
          </a:stretch>
        </p:blipFill>
        <p:spPr bwMode="auto">
          <a:xfrm>
            <a:off x="0" y="0"/>
            <a:ext cx="2152650" cy="5905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21" r:id="rId1"/>
    <p:sldLayoutId id="2147484122" r:id="rId2"/>
    <p:sldLayoutId id="2147484123" r:id="rId3"/>
    <p:sldLayoutId id="2147484124" r:id="rId4"/>
    <p:sldLayoutId id="2147484125" r:id="rId5"/>
    <p:sldLayoutId id="2147484126" r:id="rId6"/>
    <p:sldLayoutId id="2147484127" r:id="rId7"/>
    <p:sldLayoutId id="2147484128" r:id="rId8"/>
    <p:sldLayoutId id="2147484129" r:id="rId9"/>
    <p:sldLayoutId id="2147484130" r:id="rId10"/>
    <p:sldLayoutId id="2147484131" r:id="rId11"/>
    <p:sldLayoutId id="2147484132" r:id="rId12"/>
    <p:sldLayoutId id="2147484157" r:id="rId13"/>
    <p:sldLayoutId id="2147484133" r:id="rId14"/>
    <p:sldLayoutId id="2147484134" r:id="rId15"/>
  </p:sldLayoutIdLst>
  <p:txStyles>
    <p:titleStyle>
      <a:lvl1pPr algn="ctr" rtl="0" eaLnBrk="0" fontAlgn="base" hangingPunct="0">
        <a:lnSpc>
          <a:spcPct val="65000"/>
        </a:lnSpc>
        <a:spcBef>
          <a:spcPct val="0"/>
        </a:spcBef>
        <a:spcAft>
          <a:spcPct val="0"/>
        </a:spcAft>
        <a:defRPr sz="4400">
          <a:solidFill>
            <a:schemeClr val="tx2"/>
          </a:solidFill>
          <a:latin typeface="+mj-lt"/>
          <a:ea typeface="+mj-ea"/>
          <a:cs typeface="+mj-cs"/>
        </a:defRPr>
      </a:lvl1pPr>
      <a:lvl2pPr algn="ctr" rtl="0" eaLnBrk="0" fontAlgn="base" hangingPunct="0">
        <a:lnSpc>
          <a:spcPct val="65000"/>
        </a:lnSpc>
        <a:spcBef>
          <a:spcPct val="0"/>
        </a:spcBef>
        <a:spcAft>
          <a:spcPct val="0"/>
        </a:spcAft>
        <a:defRPr sz="4400">
          <a:solidFill>
            <a:schemeClr val="tx2"/>
          </a:solidFill>
          <a:latin typeface="Times New Roman" pitchFamily="18" charset="0"/>
        </a:defRPr>
      </a:lvl2pPr>
      <a:lvl3pPr algn="ctr" rtl="0" eaLnBrk="0" fontAlgn="base" hangingPunct="0">
        <a:lnSpc>
          <a:spcPct val="65000"/>
        </a:lnSpc>
        <a:spcBef>
          <a:spcPct val="0"/>
        </a:spcBef>
        <a:spcAft>
          <a:spcPct val="0"/>
        </a:spcAft>
        <a:defRPr sz="4400">
          <a:solidFill>
            <a:schemeClr val="tx2"/>
          </a:solidFill>
          <a:latin typeface="Times New Roman" pitchFamily="18" charset="0"/>
        </a:defRPr>
      </a:lvl3pPr>
      <a:lvl4pPr algn="ctr" rtl="0" eaLnBrk="0" fontAlgn="base" hangingPunct="0">
        <a:lnSpc>
          <a:spcPct val="65000"/>
        </a:lnSpc>
        <a:spcBef>
          <a:spcPct val="0"/>
        </a:spcBef>
        <a:spcAft>
          <a:spcPct val="0"/>
        </a:spcAft>
        <a:defRPr sz="4400">
          <a:solidFill>
            <a:schemeClr val="tx2"/>
          </a:solidFill>
          <a:latin typeface="Times New Roman" pitchFamily="18" charset="0"/>
        </a:defRPr>
      </a:lvl4pPr>
      <a:lvl5pPr algn="ctr" rtl="0" eaLnBrk="0" fontAlgn="base" hangingPunct="0">
        <a:lnSpc>
          <a:spcPct val="65000"/>
        </a:lnSpc>
        <a:spcBef>
          <a:spcPct val="0"/>
        </a:spcBef>
        <a:spcAft>
          <a:spcPct val="0"/>
        </a:spcAft>
        <a:defRPr sz="4400">
          <a:solidFill>
            <a:schemeClr val="tx2"/>
          </a:solidFill>
          <a:latin typeface="Times New Roman" pitchFamily="18" charset="0"/>
        </a:defRPr>
      </a:lvl5pPr>
      <a:lvl6pPr marL="457200" algn="ctr" rtl="0" fontAlgn="base">
        <a:lnSpc>
          <a:spcPct val="65000"/>
        </a:lnSpc>
        <a:spcBef>
          <a:spcPct val="0"/>
        </a:spcBef>
        <a:spcAft>
          <a:spcPct val="0"/>
        </a:spcAft>
        <a:defRPr sz="4400">
          <a:solidFill>
            <a:schemeClr val="tx2"/>
          </a:solidFill>
          <a:latin typeface="Times New Roman" pitchFamily="18" charset="0"/>
        </a:defRPr>
      </a:lvl6pPr>
      <a:lvl7pPr marL="914400" algn="ctr" rtl="0" fontAlgn="base">
        <a:lnSpc>
          <a:spcPct val="65000"/>
        </a:lnSpc>
        <a:spcBef>
          <a:spcPct val="0"/>
        </a:spcBef>
        <a:spcAft>
          <a:spcPct val="0"/>
        </a:spcAft>
        <a:defRPr sz="4400">
          <a:solidFill>
            <a:schemeClr val="tx2"/>
          </a:solidFill>
          <a:latin typeface="Times New Roman" pitchFamily="18" charset="0"/>
        </a:defRPr>
      </a:lvl7pPr>
      <a:lvl8pPr marL="1371600" algn="ctr" rtl="0" fontAlgn="base">
        <a:lnSpc>
          <a:spcPct val="65000"/>
        </a:lnSpc>
        <a:spcBef>
          <a:spcPct val="0"/>
        </a:spcBef>
        <a:spcAft>
          <a:spcPct val="0"/>
        </a:spcAft>
        <a:defRPr sz="4400">
          <a:solidFill>
            <a:schemeClr val="tx2"/>
          </a:solidFill>
          <a:latin typeface="Times New Roman" pitchFamily="18" charset="0"/>
        </a:defRPr>
      </a:lvl8pPr>
      <a:lvl9pPr marL="1828800" algn="ctr" rtl="0" fontAlgn="base">
        <a:lnSpc>
          <a:spcPct val="65000"/>
        </a:lnSpc>
        <a:spcBef>
          <a:spcPct val="0"/>
        </a:spcBef>
        <a:spcAft>
          <a:spcPct val="0"/>
        </a:spcAft>
        <a:defRPr sz="4400">
          <a:solidFill>
            <a:schemeClr val="tx2"/>
          </a:solidFill>
          <a:latin typeface="Times New Roman" pitchFamily="18" charset="0"/>
        </a:defRPr>
      </a:lvl9pPr>
    </p:titleStyle>
    <p:bodyStyle>
      <a:lvl1pPr marL="342900" indent="-342900" algn="just"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just" rtl="0" eaLnBrk="0" fontAlgn="base" hangingPunct="0">
        <a:spcBef>
          <a:spcPct val="20000"/>
        </a:spcBef>
        <a:spcAft>
          <a:spcPct val="0"/>
        </a:spcAft>
        <a:buChar char="–"/>
        <a:defRPr sz="2800">
          <a:solidFill>
            <a:schemeClr val="tx1"/>
          </a:solidFill>
          <a:latin typeface="+mn-lt"/>
        </a:defRPr>
      </a:lvl2pPr>
      <a:lvl3pPr marL="1143000" indent="-228600" algn="just" rtl="0" eaLnBrk="0" fontAlgn="base" hangingPunct="0">
        <a:spcBef>
          <a:spcPct val="0"/>
        </a:spcBef>
        <a:spcAft>
          <a:spcPct val="0"/>
        </a:spcAft>
        <a:buChar char="•"/>
        <a:defRPr sz="2400">
          <a:solidFill>
            <a:schemeClr val="tx1"/>
          </a:solidFill>
          <a:latin typeface="+mn-lt"/>
        </a:defRPr>
      </a:lvl3pPr>
      <a:lvl4pPr marL="1600200" indent="-228600" algn="just" rtl="0" eaLnBrk="0" fontAlgn="base" hangingPunct="0">
        <a:spcBef>
          <a:spcPct val="20000"/>
        </a:spcBef>
        <a:spcAft>
          <a:spcPct val="0"/>
        </a:spcAft>
        <a:buChar char="–"/>
        <a:defRPr sz="2000">
          <a:solidFill>
            <a:schemeClr val="tx1"/>
          </a:solidFill>
          <a:latin typeface="+mn-lt"/>
        </a:defRPr>
      </a:lvl4pPr>
      <a:lvl5pPr marL="2057400" indent="-228600" algn="just" rtl="0" eaLnBrk="0" fontAlgn="base" hangingPunct="0">
        <a:spcBef>
          <a:spcPct val="20000"/>
        </a:spcBef>
        <a:spcAft>
          <a:spcPct val="0"/>
        </a:spcAft>
        <a:buChar char="»"/>
        <a:defRPr sz="2000">
          <a:solidFill>
            <a:schemeClr val="tx1"/>
          </a:solidFill>
          <a:latin typeface="+mn-lt"/>
        </a:defRPr>
      </a:lvl5pPr>
      <a:lvl6pPr marL="2514600" indent="-228600" algn="just" rtl="0" fontAlgn="base">
        <a:spcBef>
          <a:spcPct val="20000"/>
        </a:spcBef>
        <a:spcAft>
          <a:spcPct val="0"/>
        </a:spcAft>
        <a:buChar char="»"/>
        <a:defRPr sz="2000">
          <a:solidFill>
            <a:schemeClr val="tx1"/>
          </a:solidFill>
          <a:latin typeface="+mn-lt"/>
        </a:defRPr>
      </a:lvl6pPr>
      <a:lvl7pPr marL="2971800" indent="-228600" algn="just" rtl="0" fontAlgn="base">
        <a:spcBef>
          <a:spcPct val="20000"/>
        </a:spcBef>
        <a:spcAft>
          <a:spcPct val="0"/>
        </a:spcAft>
        <a:buChar char="»"/>
        <a:defRPr sz="2000">
          <a:solidFill>
            <a:schemeClr val="tx1"/>
          </a:solidFill>
          <a:latin typeface="+mn-lt"/>
        </a:defRPr>
      </a:lvl7pPr>
      <a:lvl8pPr marL="3429000" indent="-228600" algn="just" rtl="0" fontAlgn="base">
        <a:spcBef>
          <a:spcPct val="20000"/>
        </a:spcBef>
        <a:spcAft>
          <a:spcPct val="0"/>
        </a:spcAft>
        <a:buChar char="»"/>
        <a:defRPr sz="2000">
          <a:solidFill>
            <a:schemeClr val="tx1"/>
          </a:solidFill>
          <a:latin typeface="+mn-lt"/>
        </a:defRPr>
      </a:lvl8pPr>
      <a:lvl9pPr marL="3886200" indent="-228600" algn="just"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2051"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A83C611-5457-49A6-9DFD-D4C90E10A02D}" type="datetimeFigureOut">
              <a:rPr lang="es-ES"/>
              <a:pPr>
                <a:defRPr/>
              </a:pPr>
              <a:t>16/07/2013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721F37F-DA3E-4C4F-8CAB-BF5BC9446A0D}"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4135" r:id="rId1"/>
    <p:sldLayoutId id="2147484136" r:id="rId2"/>
    <p:sldLayoutId id="2147484137" r:id="rId3"/>
    <p:sldLayoutId id="2147484138" r:id="rId4"/>
    <p:sldLayoutId id="2147484139" r:id="rId5"/>
    <p:sldLayoutId id="2147484140" r:id="rId6"/>
    <p:sldLayoutId id="2147484141" r:id="rId7"/>
    <p:sldLayoutId id="2147484142" r:id="rId8"/>
    <p:sldLayoutId id="2147484143" r:id="rId9"/>
    <p:sldLayoutId id="2147484144" r:id="rId10"/>
    <p:sldLayoutId id="214748414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3075"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6DF2D521-00CA-41B4-9C7D-01B7A81BA42D}" type="datetimeFigureOut">
              <a:rPr lang="es-ES"/>
              <a:pPr>
                <a:defRPr/>
              </a:pPr>
              <a:t>16/07/2013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4299612-050C-496A-A467-25C94FB7A457}"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4146" r:id="rId1"/>
    <p:sldLayoutId id="2147484147" r:id="rId2"/>
    <p:sldLayoutId id="2147484148" r:id="rId3"/>
    <p:sldLayoutId id="2147484149" r:id="rId4"/>
    <p:sldLayoutId id="2147484150" r:id="rId5"/>
    <p:sldLayoutId id="2147484151" r:id="rId6"/>
    <p:sldLayoutId id="2147484152" r:id="rId7"/>
    <p:sldLayoutId id="2147484153" r:id="rId8"/>
    <p:sldLayoutId id="2147484154" r:id="rId9"/>
    <p:sldLayoutId id="2147484155" r:id="rId10"/>
    <p:sldLayoutId id="2147484156"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3" Type="http://schemas.openxmlformats.org/officeDocument/2006/relationships/hyperlink" Target="mailto:andres.sanz@ief.minhap.es" TargetMode="External"/><Relationship Id="rId2" Type="http://schemas.openxmlformats.org/officeDocument/2006/relationships/notesSlide" Target="../notesSlides/notesSlide14.xml"/><Relationship Id="rId1" Type="http://schemas.openxmlformats.org/officeDocument/2006/relationships/slideLayout" Target="../slideLayouts/slideLayout14.xml"/><Relationship Id="rId4" Type="http://schemas.openxmlformats.org/officeDocument/2006/relationships/hyperlink" Target="mailto:alvaro.delblanco@ief.minhap.e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785813" y="928688"/>
            <a:ext cx="7696200" cy="3000375"/>
          </a:xfrm>
        </p:spPr>
        <p:txBody>
          <a:bodyPr/>
          <a:lstStyle/>
          <a:p>
            <a:pPr eaLnBrk="1" hangingPunct="1">
              <a:lnSpc>
                <a:spcPct val="95000"/>
              </a:lnSpc>
              <a:defRPr/>
            </a:pPr>
            <a:r>
              <a:rPr lang="es-ES" sz="4800" b="1" dirty="0" smtClean="0">
                <a:solidFill>
                  <a:srgbClr val="008000"/>
                </a:solidFill>
                <a:latin typeface="Century" pitchFamily="18" charset="0"/>
                <a:cs typeface="Times New Roman" pitchFamily="18" charset="0"/>
              </a:rPr>
              <a:t/>
            </a:r>
            <a:br>
              <a:rPr lang="es-ES" sz="4800" b="1" dirty="0" smtClean="0">
                <a:solidFill>
                  <a:srgbClr val="008000"/>
                </a:solidFill>
                <a:latin typeface="Century" pitchFamily="18" charset="0"/>
                <a:cs typeface="Times New Roman" pitchFamily="18" charset="0"/>
              </a:rPr>
            </a:br>
            <a:r>
              <a:rPr lang="es-ES" sz="4800" b="1" dirty="0" smtClean="0">
                <a:solidFill>
                  <a:srgbClr val="008000"/>
                </a:solidFill>
                <a:latin typeface="Century" pitchFamily="18" charset="0"/>
                <a:cs typeface="Times New Roman" pitchFamily="18" charset="0"/>
              </a:rPr>
              <a:t/>
            </a:r>
            <a:br>
              <a:rPr lang="es-ES" sz="4800" b="1" dirty="0" smtClean="0">
                <a:solidFill>
                  <a:srgbClr val="008000"/>
                </a:solidFill>
                <a:latin typeface="Century" pitchFamily="18" charset="0"/>
                <a:cs typeface="Times New Roman" pitchFamily="18" charset="0"/>
              </a:rPr>
            </a:br>
            <a:r>
              <a:rPr lang="es-ES" sz="4800" b="1" dirty="0" smtClean="0">
                <a:solidFill>
                  <a:srgbClr val="008000"/>
                </a:solidFill>
                <a:latin typeface="Century" pitchFamily="18" charset="0"/>
                <a:cs typeface="Times New Roman" pitchFamily="18" charset="0"/>
              </a:rPr>
              <a:t/>
            </a:r>
            <a:br>
              <a:rPr lang="es-ES" sz="4800" b="1" dirty="0" smtClean="0">
                <a:solidFill>
                  <a:srgbClr val="008000"/>
                </a:solidFill>
                <a:latin typeface="Century" pitchFamily="18" charset="0"/>
                <a:cs typeface="Times New Roman" pitchFamily="18" charset="0"/>
              </a:rPr>
            </a:br>
            <a:r>
              <a:rPr lang="es-ES" sz="4800" b="1" dirty="0" smtClean="0">
                <a:solidFill>
                  <a:srgbClr val="008000"/>
                </a:solidFill>
                <a:latin typeface="Century" pitchFamily="18" charset="0"/>
                <a:cs typeface="Times New Roman" pitchFamily="18" charset="0"/>
              </a:rPr>
              <a:t/>
            </a:r>
            <a:br>
              <a:rPr lang="es-ES" sz="4800" b="1" dirty="0" smtClean="0">
                <a:solidFill>
                  <a:srgbClr val="008000"/>
                </a:solidFill>
                <a:latin typeface="Century" pitchFamily="18" charset="0"/>
                <a:cs typeface="Times New Roman" pitchFamily="18" charset="0"/>
              </a:rPr>
            </a:br>
            <a:r>
              <a:rPr lang="es-ES" sz="4800" b="1" dirty="0" smtClean="0">
                <a:solidFill>
                  <a:srgbClr val="008000"/>
                </a:solidFill>
                <a:latin typeface="Century" pitchFamily="18" charset="0"/>
                <a:cs typeface="Times New Roman" pitchFamily="18" charset="0"/>
              </a:rPr>
              <a:t/>
            </a:r>
            <a:br>
              <a:rPr lang="es-ES" sz="4800" b="1" dirty="0" smtClean="0">
                <a:solidFill>
                  <a:srgbClr val="008000"/>
                </a:solidFill>
                <a:latin typeface="Century" pitchFamily="18" charset="0"/>
                <a:cs typeface="Times New Roman" pitchFamily="18" charset="0"/>
              </a:rPr>
            </a:br>
            <a:r>
              <a:rPr lang="es-ES" b="1" dirty="0" smtClean="0">
                <a:solidFill>
                  <a:srgbClr val="008000"/>
                </a:solidFill>
                <a:latin typeface="Century" pitchFamily="18" charset="0"/>
                <a:ea typeface="+mn-ea"/>
                <a:cs typeface="Times New Roman" pitchFamily="18" charset="0"/>
              </a:rPr>
              <a:t> Ideas para una racionalización competencial en el nivel local </a:t>
            </a:r>
            <a:r>
              <a:rPr lang="es-ES" sz="4800" b="1" dirty="0" smtClean="0">
                <a:solidFill>
                  <a:srgbClr val="008000"/>
                </a:solidFill>
                <a:latin typeface="Century" pitchFamily="18" charset="0"/>
                <a:cs typeface="Times New Roman" pitchFamily="18" charset="0"/>
              </a:rPr>
              <a:t/>
            </a:r>
            <a:br>
              <a:rPr lang="es-ES" sz="4800" b="1" dirty="0" smtClean="0">
                <a:solidFill>
                  <a:srgbClr val="008000"/>
                </a:solidFill>
                <a:latin typeface="Century" pitchFamily="18" charset="0"/>
                <a:cs typeface="Times New Roman" pitchFamily="18" charset="0"/>
              </a:rPr>
            </a:br>
            <a:r>
              <a:rPr lang="es-ES" sz="4800" b="1" dirty="0" smtClean="0">
                <a:solidFill>
                  <a:srgbClr val="008000"/>
                </a:solidFill>
                <a:latin typeface="Century" pitchFamily="18" charset="0"/>
                <a:cs typeface="Times New Roman" pitchFamily="18" charset="0"/>
              </a:rPr>
              <a:t/>
            </a:r>
            <a:br>
              <a:rPr lang="es-ES" sz="4800" b="1" dirty="0" smtClean="0">
                <a:solidFill>
                  <a:srgbClr val="008000"/>
                </a:solidFill>
                <a:latin typeface="Century" pitchFamily="18" charset="0"/>
                <a:cs typeface="Times New Roman" pitchFamily="18" charset="0"/>
              </a:rPr>
            </a:br>
            <a:r>
              <a:rPr lang="es-ES" sz="4800" b="1" dirty="0" smtClean="0">
                <a:solidFill>
                  <a:srgbClr val="008000"/>
                </a:solidFill>
                <a:latin typeface="Century" pitchFamily="18" charset="0"/>
                <a:cs typeface="Times New Roman" pitchFamily="18" charset="0"/>
              </a:rPr>
              <a:t/>
            </a:r>
            <a:br>
              <a:rPr lang="es-ES" sz="4800" b="1" dirty="0" smtClean="0">
                <a:solidFill>
                  <a:srgbClr val="008000"/>
                </a:solidFill>
                <a:latin typeface="Century" pitchFamily="18" charset="0"/>
                <a:cs typeface="Times New Roman" pitchFamily="18" charset="0"/>
              </a:rPr>
            </a:br>
            <a:r>
              <a:rPr lang="es-ES" sz="4800" b="1" dirty="0" smtClean="0">
                <a:solidFill>
                  <a:srgbClr val="008000"/>
                </a:solidFill>
                <a:latin typeface="Century" pitchFamily="18" charset="0"/>
                <a:cs typeface="Times New Roman" pitchFamily="18" charset="0"/>
              </a:rPr>
              <a:t/>
            </a:r>
            <a:br>
              <a:rPr lang="es-ES" sz="4800" b="1" dirty="0" smtClean="0">
                <a:solidFill>
                  <a:srgbClr val="008000"/>
                </a:solidFill>
                <a:latin typeface="Century" pitchFamily="18" charset="0"/>
                <a:cs typeface="Times New Roman" pitchFamily="18" charset="0"/>
              </a:rPr>
            </a:br>
            <a:r>
              <a:rPr lang="es-ES" sz="4800" b="1" dirty="0" smtClean="0">
                <a:solidFill>
                  <a:srgbClr val="008000"/>
                </a:solidFill>
                <a:latin typeface="Century" pitchFamily="18" charset="0"/>
                <a:cs typeface="Times New Roman" pitchFamily="18" charset="0"/>
              </a:rPr>
              <a:t/>
            </a:r>
            <a:br>
              <a:rPr lang="es-ES" sz="4800" b="1" dirty="0" smtClean="0">
                <a:solidFill>
                  <a:srgbClr val="008000"/>
                </a:solidFill>
                <a:latin typeface="Century" pitchFamily="18" charset="0"/>
                <a:cs typeface="Times New Roman" pitchFamily="18" charset="0"/>
              </a:rPr>
            </a:br>
            <a:r>
              <a:rPr lang="es-ES" b="1" dirty="0" smtClean="0">
                <a:solidFill>
                  <a:srgbClr val="008000"/>
                </a:solidFill>
                <a:latin typeface="Century" pitchFamily="18" charset="0"/>
                <a:cs typeface="Times New Roman" pitchFamily="18" charset="0"/>
              </a:rPr>
              <a:t/>
            </a:r>
            <a:br>
              <a:rPr lang="es-ES" b="1" dirty="0" smtClean="0">
                <a:solidFill>
                  <a:srgbClr val="008000"/>
                </a:solidFill>
                <a:latin typeface="Century" pitchFamily="18" charset="0"/>
                <a:cs typeface="Times New Roman" pitchFamily="18" charset="0"/>
              </a:rPr>
            </a:br>
            <a:endParaRPr lang="en-GB" sz="3200" dirty="0" smtClean="0">
              <a:solidFill>
                <a:srgbClr val="008000"/>
              </a:solidFill>
              <a:latin typeface="Century" pitchFamily="18" charset="0"/>
            </a:endParaRPr>
          </a:p>
        </p:txBody>
      </p:sp>
      <p:sp>
        <p:nvSpPr>
          <p:cNvPr id="5123" name="Rectangle 3"/>
          <p:cNvSpPr>
            <a:spLocks noGrp="1" noChangeArrowheads="1"/>
          </p:cNvSpPr>
          <p:nvPr>
            <p:ph type="body" sz="half" idx="1"/>
          </p:nvPr>
        </p:nvSpPr>
        <p:spPr>
          <a:xfrm>
            <a:off x="1116013" y="3789363"/>
            <a:ext cx="7329487" cy="1800225"/>
          </a:xfrm>
        </p:spPr>
        <p:txBody>
          <a:bodyPr/>
          <a:lstStyle/>
          <a:p>
            <a:pPr algn="ctr" eaLnBrk="1" hangingPunct="1">
              <a:buFontTx/>
              <a:buNone/>
            </a:pPr>
            <a:r>
              <a:rPr lang="en-GB" sz="3000" b="1" smtClean="0">
                <a:solidFill>
                  <a:srgbClr val="008000"/>
                </a:solidFill>
                <a:latin typeface="Century" pitchFamily="18" charset="0"/>
                <a:cs typeface="Times New Roman" pitchFamily="18" charset="0"/>
              </a:rPr>
              <a:t>Quito </a:t>
            </a:r>
          </a:p>
          <a:p>
            <a:pPr algn="ctr" eaLnBrk="1" hangingPunct="1">
              <a:buFontTx/>
              <a:buNone/>
            </a:pPr>
            <a:r>
              <a:rPr lang="en-GB" sz="3000" b="1" smtClean="0">
                <a:solidFill>
                  <a:srgbClr val="008000"/>
                </a:solidFill>
                <a:latin typeface="Century" pitchFamily="18" charset="0"/>
                <a:cs typeface="Times New Roman" pitchFamily="18" charset="0"/>
              </a:rPr>
              <a:t>10-13 de junio 2013</a:t>
            </a:r>
          </a:p>
          <a:p>
            <a:pPr algn="ctr" eaLnBrk="1" hangingPunct="1">
              <a:buFontTx/>
              <a:buNone/>
            </a:pPr>
            <a:r>
              <a:rPr lang="es-ES" sz="2800" b="1" smtClean="0">
                <a:solidFill>
                  <a:srgbClr val="008000"/>
                </a:solidFill>
                <a:latin typeface="Century" pitchFamily="18" charset="0"/>
                <a:cs typeface="Times New Roman" pitchFamily="18" charset="0"/>
              </a:rPr>
              <a:t>alvaro.delblanco@ief.minhap.es</a:t>
            </a:r>
            <a:br>
              <a:rPr lang="es-ES" sz="2800" b="1" smtClean="0">
                <a:solidFill>
                  <a:srgbClr val="008000"/>
                </a:solidFill>
                <a:latin typeface="Century" pitchFamily="18" charset="0"/>
                <a:cs typeface="Times New Roman" pitchFamily="18" charset="0"/>
              </a:rPr>
            </a:br>
            <a:r>
              <a:rPr lang="es-ES" sz="2800" b="1" smtClean="0">
                <a:solidFill>
                  <a:srgbClr val="008000"/>
                </a:solidFill>
                <a:latin typeface="Century" pitchFamily="18" charset="0"/>
                <a:cs typeface="Times New Roman" pitchFamily="18" charset="0"/>
              </a:rPr>
              <a:t>andres.sanz@ief.minhap.es</a:t>
            </a:r>
            <a:endParaRPr lang="en-GB" sz="3000" b="1" smtClean="0">
              <a:latin typeface="Century" pitchFamily="18" charset="0"/>
              <a:cs typeface="Times New Roman" pitchFamily="18" charset="0"/>
            </a:endParaRPr>
          </a:p>
          <a:p>
            <a:pPr algn="ctr" eaLnBrk="1" hangingPunct="1">
              <a:buFontTx/>
              <a:buNone/>
            </a:pPr>
            <a:r>
              <a:rPr lang="es-ES" sz="2800" b="1" smtClean="0">
                <a:solidFill>
                  <a:srgbClr val="008000"/>
                </a:solidFill>
                <a:latin typeface="Century" pitchFamily="18" charset="0"/>
                <a:cs typeface="Times New Roman" pitchFamily="18" charset="0"/>
              </a:rPr>
              <a:t/>
            </a:r>
            <a:br>
              <a:rPr lang="es-ES" sz="2800" b="1" smtClean="0">
                <a:solidFill>
                  <a:srgbClr val="008000"/>
                </a:solidFill>
                <a:latin typeface="Century" pitchFamily="18" charset="0"/>
                <a:cs typeface="Times New Roman" pitchFamily="18" charset="0"/>
              </a:rPr>
            </a:br>
            <a:endParaRPr lang="es-ES" sz="2800" b="1" smtClean="0">
              <a:solidFill>
                <a:srgbClr val="008000"/>
              </a:solidFill>
              <a:latin typeface="Century"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a:t>
            </a:r>
            <a:br>
              <a:rPr lang="es-ES" sz="3600" smtClean="0"/>
            </a:br>
            <a:r>
              <a:rPr lang="es-ES" sz="3600" smtClean="0"/>
              <a:t>competencial</a:t>
            </a:r>
          </a:p>
        </p:txBody>
      </p:sp>
      <p:sp>
        <p:nvSpPr>
          <p:cNvPr id="5124" name="Rectangle 3"/>
          <p:cNvSpPr>
            <a:spLocks noGrp="1" noChangeArrowheads="1"/>
          </p:cNvSpPr>
          <p:nvPr>
            <p:ph type="body" sz="half" idx="1"/>
          </p:nvPr>
        </p:nvSpPr>
        <p:spPr>
          <a:xfrm>
            <a:off x="457200" y="1600200"/>
            <a:ext cx="7210425" cy="4525963"/>
          </a:xfrm>
        </p:spPr>
        <p:txBody>
          <a:bodyPr>
            <a:noAutofit/>
          </a:bodyPr>
          <a:lstStyle/>
          <a:p>
            <a:pPr marL="609600" indent="-609600" eaLnBrk="1" hangingPunct="1">
              <a:defRPr/>
            </a:pPr>
            <a:r>
              <a:rPr lang="es-ES_tradnl" sz="2000" dirty="0" smtClean="0"/>
              <a:t>Ley de Bases de Régimen Local</a:t>
            </a:r>
          </a:p>
          <a:p>
            <a:pPr>
              <a:defRPr/>
            </a:pPr>
            <a:r>
              <a:rPr lang="es-ES" sz="2000" dirty="0" smtClean="0"/>
              <a:t>En la delimitación del marco competencial de los municipios nos encontramos, por un lado, con una serie de actividades y servicios que, según el artículo 26.1, deben prestar de forma obligatoria los municipios. </a:t>
            </a:r>
          </a:p>
          <a:p>
            <a:pPr>
              <a:defRPr/>
            </a:pPr>
            <a:r>
              <a:rPr lang="es-ES" sz="2000" dirty="0" smtClean="0"/>
              <a:t>Sin embargo, adicionalmente, también el art. 25.2 de esta misma ley determina las materias sobre las que los municipios tienen competencias, siempre en los términos que sean regulados por la legislación sectorial estatal y autonómica. </a:t>
            </a:r>
          </a:p>
          <a:p>
            <a:pPr>
              <a:defRPr/>
            </a:pPr>
            <a:r>
              <a:rPr lang="es-ES" sz="2000" dirty="0" smtClean="0"/>
              <a:t>STC 214/1989: necesidad de consideración conjunta de los arts. 26.1 y 25.2</a:t>
            </a:r>
          </a:p>
          <a:p>
            <a:pPr>
              <a:defRPr/>
            </a:pPr>
            <a:endParaRPr lang="es-ES" sz="2400" dirty="0" smtClean="0"/>
          </a:p>
          <a:p>
            <a:pPr marL="609600" indent="-609600" eaLnBrk="1" hangingPunct="1">
              <a:buFontTx/>
              <a:buNone/>
              <a:defRPr/>
            </a:pPr>
            <a:endParaRPr lang="es-ES" sz="2400" dirty="0" smtClean="0"/>
          </a:p>
        </p:txBody>
      </p:sp>
      <p:sp>
        <p:nvSpPr>
          <p:cNvPr id="14340"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a:t>
            </a:r>
            <a:br>
              <a:rPr lang="es-ES" sz="3600" smtClean="0"/>
            </a:br>
            <a:r>
              <a:rPr lang="es-ES" sz="3600" smtClean="0"/>
              <a:t>competencial</a:t>
            </a:r>
          </a:p>
        </p:txBody>
      </p:sp>
      <p:sp>
        <p:nvSpPr>
          <p:cNvPr id="5124" name="Rectangle 3"/>
          <p:cNvSpPr>
            <a:spLocks noGrp="1" noChangeArrowheads="1"/>
          </p:cNvSpPr>
          <p:nvPr>
            <p:ph type="body" sz="half" idx="1"/>
          </p:nvPr>
        </p:nvSpPr>
        <p:spPr>
          <a:xfrm>
            <a:off x="457200" y="1600200"/>
            <a:ext cx="7210425" cy="4525963"/>
          </a:xfrm>
        </p:spPr>
        <p:txBody>
          <a:bodyPr>
            <a:noAutofit/>
          </a:bodyPr>
          <a:lstStyle/>
          <a:p>
            <a:pPr marL="609600" indent="-609600" eaLnBrk="1" hangingPunct="1">
              <a:defRPr/>
            </a:pPr>
            <a:r>
              <a:rPr lang="es-ES_tradnl" sz="2000" dirty="0" smtClean="0"/>
              <a:t>Ley de Bases de Régimen Local</a:t>
            </a:r>
          </a:p>
          <a:p>
            <a:pPr>
              <a:defRPr/>
            </a:pPr>
            <a:r>
              <a:rPr lang="es-ES" sz="2000" dirty="0" smtClean="0"/>
              <a:t>Art. 149.1.18º CE: es competencia exclusiva del Estado las bases del régimen jurídico de las Administraciones Públicas.</a:t>
            </a:r>
          </a:p>
          <a:p>
            <a:pPr>
              <a:defRPr/>
            </a:pPr>
            <a:r>
              <a:rPr lang="es-ES" sz="2000" dirty="0" smtClean="0"/>
              <a:t>Art. 148.1.2º: las Comunidades pueden asumir competencias en funciones que corresponden al Estado sobre las Corporaciones Locales y cuya transferencia autorice la legislación sobre Régimen Local.</a:t>
            </a:r>
          </a:p>
          <a:p>
            <a:pPr>
              <a:defRPr/>
            </a:pPr>
            <a:r>
              <a:rPr lang="es-ES" sz="2000" dirty="0" smtClean="0"/>
              <a:t>EEAA: las Comunidades tienen competencias para el desarrollo de las bases dictadas por el Estado en aplicación del art. 149.1.18º, incluidas las Entidades locales. </a:t>
            </a:r>
          </a:p>
          <a:p>
            <a:pPr>
              <a:defRPr/>
            </a:pPr>
            <a:endParaRPr lang="es-ES" sz="2400" dirty="0" smtClean="0"/>
          </a:p>
          <a:p>
            <a:pPr marL="609600" indent="-609600" eaLnBrk="1" hangingPunct="1">
              <a:buFontTx/>
              <a:buNone/>
              <a:defRPr/>
            </a:pPr>
            <a:endParaRPr lang="es-ES" sz="2400" dirty="0" smtClean="0"/>
          </a:p>
        </p:txBody>
      </p:sp>
      <p:sp>
        <p:nvSpPr>
          <p:cNvPr id="15364"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a:t>
            </a:r>
            <a:br>
              <a:rPr lang="es-ES" sz="3600" smtClean="0"/>
            </a:br>
            <a:r>
              <a:rPr lang="es-ES" sz="3600" smtClean="0"/>
              <a:t>competencial</a:t>
            </a:r>
          </a:p>
        </p:txBody>
      </p:sp>
      <p:sp>
        <p:nvSpPr>
          <p:cNvPr id="5124" name="Rectangle 3"/>
          <p:cNvSpPr>
            <a:spLocks noGrp="1" noChangeArrowheads="1"/>
          </p:cNvSpPr>
          <p:nvPr>
            <p:ph type="body" sz="half" idx="1"/>
          </p:nvPr>
        </p:nvSpPr>
        <p:spPr>
          <a:xfrm>
            <a:off x="457200" y="1600200"/>
            <a:ext cx="7210425" cy="4525963"/>
          </a:xfrm>
        </p:spPr>
        <p:txBody>
          <a:bodyPr>
            <a:noAutofit/>
          </a:bodyPr>
          <a:lstStyle/>
          <a:p>
            <a:pPr marL="609600" indent="-609600" eaLnBrk="1" hangingPunct="1">
              <a:defRPr/>
            </a:pPr>
            <a:r>
              <a:rPr lang="es-ES_tradnl" sz="2000" dirty="0" smtClean="0"/>
              <a:t>Ley de Bases de Régimen Local</a:t>
            </a:r>
          </a:p>
          <a:p>
            <a:pPr>
              <a:defRPr/>
            </a:pPr>
            <a:r>
              <a:rPr lang="es-ES" sz="2000" dirty="0" smtClean="0"/>
              <a:t>Además, debe tenerse en cuenta que el art. 25.1 de la LBRL contiene una fórmula muy amplia, que permite a los ayuntamientos prestar cualquier tipo de servicio que contribuya a satisfacer las necesidades y aspiraciones de la comunidad local.</a:t>
            </a:r>
          </a:p>
          <a:p>
            <a:pPr>
              <a:defRPr/>
            </a:pPr>
            <a:r>
              <a:rPr lang="es-ES" sz="2000" dirty="0" smtClean="0"/>
              <a:t>Art. 25.1 LBRL:</a:t>
            </a:r>
            <a:r>
              <a:rPr lang="es-ES" sz="2000" i="1" dirty="0" smtClean="0"/>
              <a:t>“El Municipio, para la gestión de sus intereses y en el ámbito de sus competencias, puede promover toda clase de actividades y prestar cuantos servicios públicos contribuyan a satisfacer las necesidades y aspiraciones de la comunidad vecinal”.</a:t>
            </a:r>
            <a:endParaRPr lang="es-ES_tradnl" sz="2000" i="1" dirty="0" smtClean="0"/>
          </a:p>
          <a:p>
            <a:pPr>
              <a:buFontTx/>
              <a:buNone/>
              <a:defRPr/>
            </a:pPr>
            <a:endParaRPr lang="es-ES" sz="2000" dirty="0" smtClean="0"/>
          </a:p>
          <a:p>
            <a:pPr>
              <a:defRPr/>
            </a:pPr>
            <a:endParaRPr lang="es-ES" sz="2000" dirty="0" smtClean="0"/>
          </a:p>
          <a:p>
            <a:pPr>
              <a:defRPr/>
            </a:pPr>
            <a:endParaRPr lang="es-ES" sz="2400" dirty="0" smtClean="0"/>
          </a:p>
          <a:p>
            <a:pPr marL="609600" indent="-609600" eaLnBrk="1" hangingPunct="1">
              <a:buFontTx/>
              <a:buNone/>
              <a:defRPr/>
            </a:pPr>
            <a:endParaRPr lang="es-ES" sz="2400" dirty="0" smtClean="0"/>
          </a:p>
        </p:txBody>
      </p:sp>
      <p:sp>
        <p:nvSpPr>
          <p:cNvPr id="16388"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a:t>
            </a:r>
            <a:br>
              <a:rPr lang="es-ES" sz="3600" smtClean="0"/>
            </a:br>
            <a:r>
              <a:rPr lang="es-ES" sz="3600" smtClean="0"/>
              <a:t>competencial</a:t>
            </a:r>
          </a:p>
        </p:txBody>
      </p:sp>
      <p:sp>
        <p:nvSpPr>
          <p:cNvPr id="5124" name="Rectangle 3"/>
          <p:cNvSpPr>
            <a:spLocks noGrp="1" noChangeArrowheads="1"/>
          </p:cNvSpPr>
          <p:nvPr>
            <p:ph type="body" sz="half" idx="1"/>
          </p:nvPr>
        </p:nvSpPr>
        <p:spPr>
          <a:xfrm>
            <a:off x="457200" y="1600200"/>
            <a:ext cx="7210425" cy="4525963"/>
          </a:xfrm>
        </p:spPr>
        <p:txBody>
          <a:bodyPr>
            <a:noAutofit/>
          </a:bodyPr>
          <a:lstStyle/>
          <a:p>
            <a:pPr marL="609600" indent="-609600" eaLnBrk="1" hangingPunct="1">
              <a:defRPr/>
            </a:pPr>
            <a:r>
              <a:rPr lang="es-ES" sz="2000" dirty="0" smtClean="0"/>
              <a:t>Conclusiones preliminares:</a:t>
            </a:r>
          </a:p>
          <a:p>
            <a:pPr>
              <a:defRPr/>
            </a:pPr>
            <a:r>
              <a:rPr lang="es-ES" sz="2000" dirty="0" smtClean="0"/>
              <a:t>Nos encontramos con un marco competencial para los municipios heterogéneo, tanto porque los municipios tendrán diferentes competencias según su tamaño poblacional, como porque la legislación autonómica puede introducir diferencias en los marcos competenciales de los municipios.</a:t>
            </a:r>
          </a:p>
          <a:p>
            <a:pPr>
              <a:defRPr/>
            </a:pPr>
            <a:r>
              <a:rPr lang="es-ES" sz="2000" dirty="0" smtClean="0"/>
              <a:t>Nos encontramos con un marco competencial complejo, pues no basta sólo el repaso de la LBRL para conocer las atribuciones de los municipios sino que será necesario un exhaustivo repaso de la legislación sectorial estatal y autonómica sobre cada materia. </a:t>
            </a:r>
          </a:p>
          <a:p>
            <a:pPr>
              <a:buFontTx/>
              <a:buNone/>
              <a:defRPr/>
            </a:pPr>
            <a:endParaRPr lang="es-ES" sz="2000" dirty="0" smtClean="0"/>
          </a:p>
          <a:p>
            <a:pPr>
              <a:defRPr/>
            </a:pPr>
            <a:endParaRPr lang="es-ES" sz="2000" dirty="0" smtClean="0"/>
          </a:p>
          <a:p>
            <a:pPr>
              <a:defRPr/>
            </a:pPr>
            <a:endParaRPr lang="es-ES" sz="2400" dirty="0" smtClean="0"/>
          </a:p>
          <a:p>
            <a:pPr marL="609600" indent="-609600" eaLnBrk="1" hangingPunct="1">
              <a:buFontTx/>
              <a:buNone/>
              <a:defRPr/>
            </a:pPr>
            <a:endParaRPr lang="es-ES" sz="2400" dirty="0" smtClean="0"/>
          </a:p>
        </p:txBody>
      </p:sp>
      <p:sp>
        <p:nvSpPr>
          <p:cNvPr id="17412"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a:t>
            </a:r>
            <a:br>
              <a:rPr lang="es-ES" sz="3600" smtClean="0"/>
            </a:br>
            <a:r>
              <a:rPr lang="es-ES" sz="3600" smtClean="0"/>
              <a:t>competencial</a:t>
            </a:r>
          </a:p>
        </p:txBody>
      </p:sp>
      <p:sp>
        <p:nvSpPr>
          <p:cNvPr id="5124" name="Rectangle 3"/>
          <p:cNvSpPr>
            <a:spLocks noGrp="1" noChangeArrowheads="1"/>
          </p:cNvSpPr>
          <p:nvPr>
            <p:ph type="body" sz="half" idx="1"/>
          </p:nvPr>
        </p:nvSpPr>
        <p:spPr>
          <a:xfrm>
            <a:off x="457200" y="1600200"/>
            <a:ext cx="7210425" cy="4525963"/>
          </a:xfrm>
        </p:spPr>
        <p:txBody>
          <a:bodyPr>
            <a:noAutofit/>
          </a:bodyPr>
          <a:lstStyle/>
          <a:p>
            <a:pPr marL="609600" indent="-609600" eaLnBrk="1" hangingPunct="1">
              <a:defRPr/>
            </a:pPr>
            <a:r>
              <a:rPr lang="es-ES" sz="2000" dirty="0" smtClean="0"/>
              <a:t>Conclusiones preliminares:</a:t>
            </a:r>
          </a:p>
          <a:p>
            <a:pPr>
              <a:defRPr/>
            </a:pPr>
            <a:r>
              <a:rPr lang="es-ES" sz="2000" dirty="0" smtClean="0"/>
              <a:t>Además este marco competencial no será estable sino dinámico en el tiempo, pues dicha legislación sectorial puede ir modificando el marco competencial de forma sucesiva, abriendo la posibilidad de  que se produzcan más diferencias territoriales. </a:t>
            </a:r>
          </a:p>
          <a:p>
            <a:pPr>
              <a:defRPr/>
            </a:pPr>
            <a:r>
              <a:rPr lang="es-ES" sz="2000" dirty="0" smtClean="0"/>
              <a:t>También cabe señalar que dicho marco competencial puede llegar a ser “permeable” si se atiende a una interpretación amplia de las posibilidades que ofrece el art. 25.1. </a:t>
            </a:r>
          </a:p>
          <a:p>
            <a:pPr>
              <a:defRPr/>
            </a:pPr>
            <a:r>
              <a:rPr lang="es-ES" sz="2000" dirty="0" smtClean="0"/>
              <a:t>La situación descrita se deriva de la propia Constitución y Estatutos de Autonomía: rigidez para el cambio.</a:t>
            </a:r>
            <a:endParaRPr lang="es-ES_tradnl" sz="2000" dirty="0" smtClean="0"/>
          </a:p>
          <a:p>
            <a:pPr>
              <a:buFontTx/>
              <a:buNone/>
              <a:defRPr/>
            </a:pPr>
            <a:endParaRPr lang="es-ES" sz="2000" dirty="0" smtClean="0"/>
          </a:p>
          <a:p>
            <a:pPr>
              <a:defRPr/>
            </a:pPr>
            <a:endParaRPr lang="es-ES" sz="2000" dirty="0" smtClean="0"/>
          </a:p>
          <a:p>
            <a:pPr>
              <a:defRPr/>
            </a:pPr>
            <a:endParaRPr lang="es-ES" sz="2400" dirty="0" smtClean="0"/>
          </a:p>
          <a:p>
            <a:pPr marL="609600" indent="-609600" eaLnBrk="1" hangingPunct="1">
              <a:buFontTx/>
              <a:buNone/>
              <a:defRPr/>
            </a:pPr>
            <a:endParaRPr lang="es-ES" sz="2400" dirty="0" smtClean="0"/>
          </a:p>
        </p:txBody>
      </p:sp>
      <p:sp>
        <p:nvSpPr>
          <p:cNvPr id="18436"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a:t>
            </a:r>
            <a:br>
              <a:rPr lang="es-ES" sz="3600" smtClean="0"/>
            </a:br>
            <a:r>
              <a:rPr lang="es-ES" sz="3600" smtClean="0"/>
              <a:t>competencial</a:t>
            </a:r>
          </a:p>
        </p:txBody>
      </p:sp>
      <p:sp>
        <p:nvSpPr>
          <p:cNvPr id="5124" name="Rectangle 3"/>
          <p:cNvSpPr>
            <a:spLocks noGrp="1" noChangeArrowheads="1"/>
          </p:cNvSpPr>
          <p:nvPr>
            <p:ph type="body" sz="half" idx="1"/>
          </p:nvPr>
        </p:nvSpPr>
        <p:spPr>
          <a:xfrm>
            <a:off x="642938" y="1143000"/>
            <a:ext cx="7210425" cy="4525963"/>
          </a:xfrm>
        </p:spPr>
        <p:txBody>
          <a:bodyPr>
            <a:noAutofit/>
          </a:bodyPr>
          <a:lstStyle/>
          <a:p>
            <a:pPr marL="609600" indent="-609600" eaLnBrk="1" hangingPunct="1">
              <a:defRPr/>
            </a:pPr>
            <a:r>
              <a:rPr lang="es-ES" sz="2000" dirty="0" smtClean="0"/>
              <a:t>Precisiones adicionales: LBRL</a:t>
            </a:r>
          </a:p>
          <a:p>
            <a:pPr marL="609600" indent="-609600" eaLnBrk="1" hangingPunct="1">
              <a:defRPr/>
            </a:pPr>
            <a:r>
              <a:rPr lang="es-ES" sz="2000" dirty="0" smtClean="0"/>
              <a:t>Art. 27 LBRL: contempla la delegación del ejercicio de competencias por parte del Estado y las Comunidades a favor de los municipios, que será posible siempre que con ello se mejore la eficacia de la gestión pública y se alcance mayor participación ciudadana. </a:t>
            </a:r>
          </a:p>
          <a:p>
            <a:pPr marL="609600" indent="-609600" eaLnBrk="1" hangingPunct="1">
              <a:defRPr/>
            </a:pPr>
            <a:r>
              <a:rPr lang="es-ES" sz="2000" dirty="0" smtClean="0"/>
              <a:t>Art. 28 LBRL: permite a los ayuntamientos la realización de actividades complementarias de las propias de otras Administraciones y, en particular, las relativas a la educación, la cultura, la promoción de la mujer, la vivienda, la sanidad y la protección del medio ambiente. </a:t>
            </a:r>
          </a:p>
          <a:p>
            <a:pPr marL="609600" indent="-609600" eaLnBrk="1" hangingPunct="1">
              <a:defRPr/>
            </a:pPr>
            <a:r>
              <a:rPr lang="es-ES" sz="2000" dirty="0" smtClean="0"/>
              <a:t>Como puede observarse, este precepto supone una consagración expresa del problema que venimos analizando, elevando a rango de Ley la posibilidad de que los municipios actúen en ámbitos que son de competencia de otras Administraciones.</a:t>
            </a:r>
            <a:endParaRPr lang="es-ES_tradnl" sz="2000" dirty="0" smtClean="0"/>
          </a:p>
          <a:p>
            <a:pPr>
              <a:buFontTx/>
              <a:buNone/>
              <a:defRPr/>
            </a:pPr>
            <a:endParaRPr lang="es-ES" sz="2000" dirty="0" smtClean="0"/>
          </a:p>
          <a:p>
            <a:pPr>
              <a:defRPr/>
            </a:pPr>
            <a:endParaRPr lang="es-ES" sz="2000" dirty="0" smtClean="0"/>
          </a:p>
          <a:p>
            <a:pPr>
              <a:defRPr/>
            </a:pPr>
            <a:endParaRPr lang="es-ES" sz="2400" dirty="0" smtClean="0"/>
          </a:p>
          <a:p>
            <a:pPr marL="609600" indent="-609600" eaLnBrk="1" hangingPunct="1">
              <a:buFontTx/>
              <a:buNone/>
              <a:defRPr/>
            </a:pPr>
            <a:endParaRPr lang="es-ES" sz="2400" dirty="0" smtClean="0"/>
          </a:p>
        </p:txBody>
      </p:sp>
      <p:sp>
        <p:nvSpPr>
          <p:cNvPr id="19460"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a:t>
            </a:r>
            <a:br>
              <a:rPr lang="es-ES" sz="3600" smtClean="0"/>
            </a:br>
            <a:r>
              <a:rPr lang="es-ES" sz="3600" smtClean="0"/>
              <a:t>competencial</a:t>
            </a:r>
          </a:p>
        </p:txBody>
      </p:sp>
      <p:sp>
        <p:nvSpPr>
          <p:cNvPr id="5124" name="Rectangle 3"/>
          <p:cNvSpPr>
            <a:spLocks noGrp="1" noChangeArrowheads="1"/>
          </p:cNvSpPr>
          <p:nvPr>
            <p:ph type="body" sz="half" idx="1"/>
          </p:nvPr>
        </p:nvSpPr>
        <p:spPr>
          <a:xfrm>
            <a:off x="457200" y="1600200"/>
            <a:ext cx="7210425" cy="4525963"/>
          </a:xfrm>
        </p:spPr>
        <p:txBody>
          <a:bodyPr>
            <a:noAutofit/>
          </a:bodyPr>
          <a:lstStyle/>
          <a:p>
            <a:pPr marL="609600" indent="-609600" eaLnBrk="1" hangingPunct="1">
              <a:defRPr/>
            </a:pPr>
            <a:r>
              <a:rPr lang="es-ES" sz="2000" dirty="0" smtClean="0"/>
              <a:t>Precisiones adicionales: LBRL</a:t>
            </a:r>
          </a:p>
          <a:p>
            <a:pPr>
              <a:defRPr/>
            </a:pPr>
            <a:r>
              <a:rPr lang="es-ES" sz="2000" dirty="0" smtClean="0"/>
              <a:t>Art. 86 LBRL: aunque no atribuye competencias, reconoce la iniciativa pública para el ejercicio de actividades económicas. </a:t>
            </a:r>
          </a:p>
          <a:p>
            <a:pPr>
              <a:defRPr/>
            </a:pPr>
            <a:r>
              <a:rPr lang="es-ES" sz="2000" dirty="0" smtClean="0"/>
              <a:t>Y ello suele tener reflejo presupuestario, como consecuencia de la realización de actividades de promoción económica.</a:t>
            </a:r>
          </a:p>
          <a:p>
            <a:pPr>
              <a:buFontTx/>
              <a:buNone/>
              <a:defRPr/>
            </a:pPr>
            <a:endParaRPr lang="es-ES" sz="2000" dirty="0" smtClean="0"/>
          </a:p>
          <a:p>
            <a:pPr>
              <a:defRPr/>
            </a:pPr>
            <a:endParaRPr lang="es-ES" sz="2000" dirty="0" smtClean="0"/>
          </a:p>
          <a:p>
            <a:pPr>
              <a:defRPr/>
            </a:pPr>
            <a:endParaRPr lang="es-ES" sz="2400" dirty="0" smtClean="0"/>
          </a:p>
          <a:p>
            <a:pPr marL="609600" indent="-609600" eaLnBrk="1" hangingPunct="1">
              <a:buFontTx/>
              <a:buNone/>
              <a:defRPr/>
            </a:pPr>
            <a:endParaRPr lang="es-ES" sz="2400" dirty="0" smtClean="0"/>
          </a:p>
        </p:txBody>
      </p:sp>
      <p:sp>
        <p:nvSpPr>
          <p:cNvPr id="20484"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00063" y="285750"/>
            <a:ext cx="8229600" cy="1143000"/>
          </a:xfrm>
        </p:spPr>
        <p:txBody>
          <a:bodyPr/>
          <a:lstStyle/>
          <a:p>
            <a:pPr eaLnBrk="1" hangingPunct="1"/>
            <a:r>
              <a:rPr lang="es-ES" sz="3200" smtClean="0"/>
              <a:t>El marco normativo competencial. </a:t>
            </a:r>
            <a:br>
              <a:rPr lang="es-ES" sz="3200" smtClean="0"/>
            </a:br>
            <a:r>
              <a:rPr lang="es-ES" sz="3200" smtClean="0"/>
              <a:t>Los gastos impropios</a:t>
            </a:r>
          </a:p>
        </p:txBody>
      </p:sp>
      <p:sp>
        <p:nvSpPr>
          <p:cNvPr id="21507" name="Rectangle 3"/>
          <p:cNvSpPr>
            <a:spLocks noGrp="1" noChangeArrowheads="1"/>
          </p:cNvSpPr>
          <p:nvPr>
            <p:ph type="body" sz="half" idx="1"/>
          </p:nvPr>
        </p:nvSpPr>
        <p:spPr>
          <a:xfrm>
            <a:off x="457200" y="1600200"/>
            <a:ext cx="7210425" cy="4525963"/>
          </a:xfrm>
        </p:spPr>
        <p:txBody>
          <a:bodyPr/>
          <a:lstStyle/>
          <a:p>
            <a:pPr marL="609600" indent="-609600" eaLnBrk="1" hangingPunct="1"/>
            <a:r>
              <a:rPr lang="es-ES_tradnl" sz="2800" smtClean="0"/>
              <a:t>Con el marco normativo descrito, el concepto de gastos impropios es muy discutido:</a:t>
            </a:r>
          </a:p>
          <a:p>
            <a:pPr marL="1009650" lvl="1" indent="-609600" eaLnBrk="1" hangingPunct="1"/>
            <a:r>
              <a:rPr lang="es-ES_tradnl" sz="2400" smtClean="0"/>
              <a:t>Depende de cómo interpretemos el art. 25.1 de la LBRL.</a:t>
            </a:r>
          </a:p>
          <a:p>
            <a:pPr marL="1009650" lvl="1" indent="-609600" eaLnBrk="1" hangingPunct="1"/>
            <a:r>
              <a:rPr lang="es-ES_tradnl" sz="2400" smtClean="0"/>
              <a:t>Depende de cómo interpretemos el art. 28 de la LBRL.</a:t>
            </a:r>
          </a:p>
          <a:p>
            <a:pPr marL="1009650" lvl="1" indent="-609600" eaLnBrk="1" hangingPunct="1"/>
            <a:r>
              <a:rPr lang="es-ES_tradnl" sz="2400" smtClean="0"/>
              <a:t>Depende de cómo interpretemos </a:t>
            </a:r>
            <a:r>
              <a:rPr lang="es-ES" sz="2400" smtClean="0"/>
              <a:t>la asignación de competencias realizada por la legislación sectorial, en ocasiones muy genérica.</a:t>
            </a:r>
            <a:endParaRPr lang="es-ES_tradnl" sz="2400" i="1" smtClean="0"/>
          </a:p>
          <a:p>
            <a:pPr marL="609600" indent="-609600" eaLnBrk="1" hangingPunct="1"/>
            <a:endParaRPr lang="es-ES" sz="2800" smtClean="0"/>
          </a:p>
        </p:txBody>
      </p:sp>
      <p:sp>
        <p:nvSpPr>
          <p:cNvPr id="21508"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financiero</a:t>
            </a:r>
          </a:p>
        </p:txBody>
      </p:sp>
      <p:sp>
        <p:nvSpPr>
          <p:cNvPr id="2052" name="Rectangle 3"/>
          <p:cNvSpPr>
            <a:spLocks noGrp="1" noChangeArrowheads="1"/>
          </p:cNvSpPr>
          <p:nvPr>
            <p:ph type="body" sz="half" idx="1"/>
          </p:nvPr>
        </p:nvSpPr>
        <p:spPr>
          <a:xfrm>
            <a:off x="457200" y="1600200"/>
            <a:ext cx="7210425" cy="4525963"/>
          </a:xfrm>
        </p:spPr>
        <p:txBody>
          <a:bodyPr>
            <a:normAutofit fontScale="55000" lnSpcReduction="20000"/>
          </a:bodyPr>
          <a:lstStyle/>
          <a:p>
            <a:pPr marL="609600" indent="-609600" eaLnBrk="1" hangingPunct="1">
              <a:lnSpc>
                <a:spcPct val="120000"/>
              </a:lnSpc>
              <a:defRPr/>
            </a:pPr>
            <a:r>
              <a:rPr lang="es-ES" sz="2800" dirty="0" smtClean="0"/>
              <a:t>Norma fundamental: TR-LRHL</a:t>
            </a:r>
          </a:p>
          <a:p>
            <a:pPr marL="609600" indent="-609600" eaLnBrk="1" hangingPunct="1">
              <a:lnSpc>
                <a:spcPct val="120000"/>
              </a:lnSpc>
              <a:defRPr/>
            </a:pPr>
            <a:r>
              <a:rPr lang="es-ES" sz="2800" dirty="0" smtClean="0"/>
              <a:t>Art. 2.1 TRL-LRHL. Recursos:</a:t>
            </a:r>
          </a:p>
          <a:p>
            <a:pPr lvl="1">
              <a:defRPr/>
            </a:pPr>
            <a:r>
              <a:rPr lang="es-ES" sz="2200" dirty="0" smtClean="0">
                <a:ea typeface="+mn-ea"/>
                <a:cs typeface="+mn-cs"/>
              </a:rPr>
              <a:t>Los ingresos procedentes de su patrimonio y demás de Derecho privado.</a:t>
            </a:r>
          </a:p>
          <a:p>
            <a:pPr lvl="1">
              <a:defRPr/>
            </a:pPr>
            <a:r>
              <a:rPr lang="es-ES" sz="2200" dirty="0" smtClean="0">
                <a:ea typeface="+mn-ea"/>
                <a:cs typeface="+mn-cs"/>
              </a:rPr>
              <a:t>Los tributos propios clasificados en tasas, contribuciones especiales e impuestos y los recargos exigibles sobre los impuestos de las CCAA o de otras Entidades Locales.</a:t>
            </a:r>
          </a:p>
          <a:p>
            <a:pPr lvl="1">
              <a:defRPr/>
            </a:pPr>
            <a:r>
              <a:rPr lang="es-ES" sz="2200" dirty="0" smtClean="0">
                <a:ea typeface="+mn-ea"/>
                <a:cs typeface="+mn-cs"/>
              </a:rPr>
              <a:t>Las participaciones en los tributos del Estado y de las CCAA.</a:t>
            </a:r>
          </a:p>
          <a:p>
            <a:pPr lvl="1">
              <a:defRPr/>
            </a:pPr>
            <a:r>
              <a:rPr lang="es-ES" sz="2200" dirty="0" smtClean="0">
                <a:ea typeface="+mn-ea"/>
                <a:cs typeface="+mn-cs"/>
              </a:rPr>
              <a:t>Las subvenciones.</a:t>
            </a:r>
          </a:p>
          <a:p>
            <a:pPr lvl="1">
              <a:defRPr/>
            </a:pPr>
            <a:r>
              <a:rPr lang="es-ES" sz="2200" dirty="0" smtClean="0">
                <a:ea typeface="+mn-ea"/>
                <a:cs typeface="+mn-cs"/>
              </a:rPr>
              <a:t>Los percibidos en concepto de precios públicos.</a:t>
            </a:r>
          </a:p>
          <a:p>
            <a:pPr lvl="1">
              <a:defRPr/>
            </a:pPr>
            <a:r>
              <a:rPr lang="es-ES" sz="2200" dirty="0" smtClean="0">
                <a:ea typeface="+mn-ea"/>
                <a:cs typeface="+mn-cs"/>
              </a:rPr>
              <a:t>El producto de las operaciones de crédito.</a:t>
            </a:r>
          </a:p>
          <a:p>
            <a:pPr lvl="1">
              <a:defRPr/>
            </a:pPr>
            <a:r>
              <a:rPr lang="es-ES" sz="2200" dirty="0" smtClean="0">
                <a:ea typeface="+mn-ea"/>
                <a:cs typeface="+mn-cs"/>
              </a:rPr>
              <a:t>El producto de las multas y sanciones en el ámbito de sus competencias.</a:t>
            </a:r>
          </a:p>
          <a:p>
            <a:pPr lvl="1">
              <a:defRPr/>
            </a:pPr>
            <a:r>
              <a:rPr lang="es-ES" sz="2200" dirty="0" smtClean="0">
                <a:ea typeface="+mn-ea"/>
                <a:cs typeface="+mn-cs"/>
              </a:rPr>
              <a:t>Las demás prestaciones de Derecho público.</a:t>
            </a:r>
            <a:endParaRPr lang="es-ES" sz="2200" dirty="0" smtClean="0"/>
          </a:p>
          <a:p>
            <a:pPr>
              <a:lnSpc>
                <a:spcPct val="120000"/>
              </a:lnSpc>
              <a:defRPr/>
            </a:pPr>
            <a:r>
              <a:rPr lang="es-ES" sz="2800" dirty="0" smtClean="0"/>
              <a:t>Los recursos de los Municipios de régimen general varían según cuenten o no entre sus recursos con la cesión de recaudación de los impuestos del Estado o el resto. Cuentan con esta última los siguientes municipios (art. 111 del TR-LRHL):</a:t>
            </a:r>
          </a:p>
          <a:p>
            <a:pPr lvl="1">
              <a:lnSpc>
                <a:spcPct val="120000"/>
              </a:lnSpc>
              <a:defRPr/>
            </a:pPr>
            <a:r>
              <a:rPr lang="es-ES" sz="2400" dirty="0" smtClean="0">
                <a:ea typeface="+mn-ea"/>
                <a:cs typeface="+mn-cs"/>
              </a:rPr>
              <a:t>a)	Los que sean capitales de provincia o de Comunidad Autónoma.</a:t>
            </a:r>
          </a:p>
          <a:p>
            <a:pPr lvl="1">
              <a:lnSpc>
                <a:spcPct val="120000"/>
              </a:lnSpc>
              <a:defRPr/>
            </a:pPr>
            <a:r>
              <a:rPr lang="es-ES" sz="2400" dirty="0" smtClean="0">
                <a:ea typeface="+mn-ea"/>
                <a:cs typeface="+mn-cs"/>
              </a:rPr>
              <a:t>b)	Los que tengan una población de derecho, igual o superior, a 75.000 habitantes. Por población se entiende la resultante de la actualización del Padrón municipal de habitantes vigente a 2004.</a:t>
            </a:r>
          </a:p>
          <a:p>
            <a:pPr marL="609600" indent="-609600" eaLnBrk="1" hangingPunct="1">
              <a:lnSpc>
                <a:spcPct val="120000"/>
              </a:lnSpc>
              <a:defRPr/>
            </a:pPr>
            <a:endParaRPr lang="es-ES" sz="2800" dirty="0" smtClean="0"/>
          </a:p>
        </p:txBody>
      </p:sp>
      <p:sp>
        <p:nvSpPr>
          <p:cNvPr id="22532"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financiero</a:t>
            </a:r>
          </a:p>
        </p:txBody>
      </p:sp>
      <p:sp>
        <p:nvSpPr>
          <p:cNvPr id="2052" name="Rectangle 3"/>
          <p:cNvSpPr>
            <a:spLocks noGrp="1" noChangeArrowheads="1"/>
          </p:cNvSpPr>
          <p:nvPr>
            <p:ph type="body" sz="half" idx="1"/>
          </p:nvPr>
        </p:nvSpPr>
        <p:spPr>
          <a:xfrm>
            <a:off x="457200" y="1600200"/>
            <a:ext cx="7210425" cy="4525963"/>
          </a:xfrm>
        </p:spPr>
        <p:txBody>
          <a:bodyPr>
            <a:normAutofit fontScale="92500" lnSpcReduction="20000"/>
          </a:bodyPr>
          <a:lstStyle/>
          <a:p>
            <a:pPr marL="609600" indent="-609600" eaLnBrk="1" hangingPunct="1">
              <a:lnSpc>
                <a:spcPct val="120000"/>
              </a:lnSpc>
              <a:defRPr/>
            </a:pPr>
            <a:r>
              <a:rPr lang="es-ES" sz="2800" dirty="0" smtClean="0"/>
              <a:t>Norma fundamental: TR-LRHL</a:t>
            </a:r>
          </a:p>
          <a:p>
            <a:pPr>
              <a:lnSpc>
                <a:spcPct val="120000"/>
              </a:lnSpc>
              <a:defRPr/>
            </a:pPr>
            <a:r>
              <a:rPr lang="es-ES" sz="2800" dirty="0" smtClean="0"/>
              <a:t>En todo caso, el sistema de financiación local no toma en consideración, al menos de forma directa, los servicios atribuidos a los entes locales.</a:t>
            </a:r>
          </a:p>
          <a:p>
            <a:pPr>
              <a:lnSpc>
                <a:spcPct val="120000"/>
              </a:lnSpc>
              <a:defRPr/>
            </a:pPr>
            <a:r>
              <a:rPr lang="es-ES" sz="2800" dirty="0" smtClean="0"/>
              <a:t>Ni siquiera para aquéllos que cuentan con cesión de recaudación de los impuestos del Estado. </a:t>
            </a:r>
          </a:p>
          <a:p>
            <a:pPr>
              <a:lnSpc>
                <a:spcPct val="120000"/>
              </a:lnSpc>
              <a:defRPr/>
            </a:pPr>
            <a:r>
              <a:rPr lang="es-ES" sz="2800" dirty="0" smtClean="0"/>
              <a:t>Tampoco éste es un factor que, directamente, determine el importe de la Participación en los Ingresos del Estado ni en su distribución interna entre los municipios.</a:t>
            </a:r>
            <a:endParaRPr lang="es-ES_tradnl" sz="2800" dirty="0" smtClean="0"/>
          </a:p>
          <a:p>
            <a:pPr marL="609600" indent="-609600" eaLnBrk="1" hangingPunct="1">
              <a:lnSpc>
                <a:spcPct val="120000"/>
              </a:lnSpc>
              <a:defRPr/>
            </a:pPr>
            <a:endParaRPr lang="es-ES" sz="2800" dirty="0" smtClean="0"/>
          </a:p>
        </p:txBody>
      </p:sp>
      <p:sp>
        <p:nvSpPr>
          <p:cNvPr id="23556"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idx="4294967295"/>
          </p:nvPr>
        </p:nvSpPr>
        <p:spPr>
          <a:xfrm>
            <a:off x="723900" y="571500"/>
            <a:ext cx="7696200" cy="685800"/>
          </a:xfrm>
        </p:spPr>
        <p:txBody>
          <a:bodyPr/>
          <a:lstStyle/>
          <a:p>
            <a:pPr eaLnBrk="1" hangingPunct="1"/>
            <a:r>
              <a:rPr lang="es-ES" b="1" smtClean="0">
                <a:solidFill>
                  <a:schemeClr val="tx1"/>
                </a:solidFill>
                <a:latin typeface="Calibri" pitchFamily="34" charset="0"/>
                <a:cs typeface="Times New Roman" pitchFamily="18" charset="0"/>
              </a:rPr>
              <a:t>INDICE</a:t>
            </a:r>
          </a:p>
        </p:txBody>
      </p:sp>
      <p:sp>
        <p:nvSpPr>
          <p:cNvPr id="6147" name="2 Marcador de texto"/>
          <p:cNvSpPr>
            <a:spLocks noGrp="1"/>
          </p:cNvSpPr>
          <p:nvPr>
            <p:ph type="body" sz="half" idx="1"/>
          </p:nvPr>
        </p:nvSpPr>
        <p:spPr>
          <a:xfrm>
            <a:off x="428625" y="1785938"/>
            <a:ext cx="7588250" cy="3733800"/>
          </a:xfrm>
        </p:spPr>
        <p:txBody>
          <a:bodyPr/>
          <a:lstStyle/>
          <a:p>
            <a:pPr marL="609600" indent="-609600" eaLnBrk="1" hangingPunct="1">
              <a:defRPr/>
            </a:pPr>
            <a:r>
              <a:rPr lang="es-ES_tradnl" sz="3600" dirty="0" smtClean="0">
                <a:solidFill>
                  <a:srgbClr val="000000"/>
                </a:solidFill>
                <a:latin typeface="Arial"/>
                <a:ea typeface="+mj-ea"/>
                <a:cs typeface="+mj-cs"/>
              </a:rPr>
              <a:t>Diagnóstico</a:t>
            </a:r>
          </a:p>
          <a:p>
            <a:pPr marL="1009650" lvl="1" indent="-609600" eaLnBrk="1" hangingPunct="1">
              <a:defRPr/>
            </a:pPr>
            <a:r>
              <a:rPr lang="es-ES_tradnl" sz="3600" dirty="0" smtClean="0">
                <a:solidFill>
                  <a:srgbClr val="000000"/>
                </a:solidFill>
                <a:latin typeface="Arial"/>
                <a:ea typeface="+mj-ea"/>
                <a:cs typeface="+mj-cs"/>
              </a:rPr>
              <a:t>Análisis jurídico.</a:t>
            </a:r>
          </a:p>
          <a:p>
            <a:pPr marL="1009650" lvl="1" indent="-609600" eaLnBrk="1" hangingPunct="1">
              <a:defRPr/>
            </a:pPr>
            <a:r>
              <a:rPr lang="es-ES_tradnl" sz="3600" dirty="0" smtClean="0">
                <a:solidFill>
                  <a:srgbClr val="000000"/>
                </a:solidFill>
                <a:latin typeface="Arial"/>
                <a:ea typeface="+mj-ea"/>
                <a:cs typeface="+mj-cs"/>
              </a:rPr>
              <a:t>Análisis cuantitativo.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financiero</a:t>
            </a:r>
          </a:p>
        </p:txBody>
      </p:sp>
      <p:sp>
        <p:nvSpPr>
          <p:cNvPr id="2052" name="Rectangle 3"/>
          <p:cNvSpPr>
            <a:spLocks noGrp="1" noChangeArrowheads="1"/>
          </p:cNvSpPr>
          <p:nvPr>
            <p:ph type="body" sz="half" idx="1"/>
          </p:nvPr>
        </p:nvSpPr>
        <p:spPr>
          <a:xfrm>
            <a:off x="457200" y="1600200"/>
            <a:ext cx="7210425" cy="4525963"/>
          </a:xfrm>
        </p:spPr>
        <p:txBody>
          <a:bodyPr>
            <a:normAutofit fontScale="70000" lnSpcReduction="20000"/>
          </a:bodyPr>
          <a:lstStyle/>
          <a:p>
            <a:pPr marL="609600" indent="-609600" eaLnBrk="1" hangingPunct="1">
              <a:lnSpc>
                <a:spcPct val="120000"/>
              </a:lnSpc>
              <a:defRPr/>
            </a:pPr>
            <a:r>
              <a:rPr lang="es-ES" sz="2800" dirty="0" smtClean="0"/>
              <a:t>Normativa presupuestaria.</a:t>
            </a:r>
          </a:p>
          <a:p>
            <a:pPr marL="609600" indent="-609600" eaLnBrk="1" hangingPunct="1">
              <a:lnSpc>
                <a:spcPct val="120000"/>
              </a:lnSpc>
              <a:defRPr/>
            </a:pPr>
            <a:r>
              <a:rPr lang="es-ES" sz="2800" dirty="0" smtClean="0"/>
              <a:t>Orden EHA/3565/2008: clasificación por programas.</a:t>
            </a:r>
          </a:p>
          <a:p>
            <a:pPr marL="1009650" lvl="1" indent="-609600" eaLnBrk="1" hangingPunct="1">
              <a:lnSpc>
                <a:spcPct val="120000"/>
              </a:lnSpc>
              <a:defRPr/>
            </a:pPr>
            <a:r>
              <a:rPr lang="es-ES" sz="2400" dirty="0" err="1" smtClean="0"/>
              <a:t>Area</a:t>
            </a:r>
            <a:r>
              <a:rPr lang="es-ES" sz="2400" dirty="0" smtClean="0"/>
              <a:t> de gasto 1: servicios públicos básicos.</a:t>
            </a:r>
          </a:p>
          <a:p>
            <a:pPr marL="1009650" lvl="1" indent="-609600" eaLnBrk="1" hangingPunct="1">
              <a:lnSpc>
                <a:spcPct val="120000"/>
              </a:lnSpc>
              <a:defRPr/>
            </a:pPr>
            <a:r>
              <a:rPr lang="es-ES" sz="2400" dirty="0" err="1" smtClean="0"/>
              <a:t>Area</a:t>
            </a:r>
            <a:r>
              <a:rPr lang="es-ES" sz="2400" dirty="0" smtClean="0"/>
              <a:t> de gasto 2: actuaciones de protección y promoción social.</a:t>
            </a:r>
          </a:p>
          <a:p>
            <a:pPr marL="1009650" lvl="1" indent="-609600" eaLnBrk="1" hangingPunct="1">
              <a:lnSpc>
                <a:spcPct val="120000"/>
              </a:lnSpc>
              <a:defRPr/>
            </a:pPr>
            <a:r>
              <a:rPr lang="es-ES" sz="2400" dirty="0" err="1" smtClean="0"/>
              <a:t>Area</a:t>
            </a:r>
            <a:r>
              <a:rPr lang="es-ES" sz="2400" dirty="0" smtClean="0"/>
              <a:t> de gasto 3: producción de bienes públicos de carácter preferente.</a:t>
            </a:r>
          </a:p>
          <a:p>
            <a:pPr marL="1009650" lvl="1" indent="-609600" eaLnBrk="1" hangingPunct="1">
              <a:lnSpc>
                <a:spcPct val="120000"/>
              </a:lnSpc>
              <a:defRPr/>
            </a:pPr>
            <a:r>
              <a:rPr lang="es-ES" sz="2400" dirty="0" err="1" smtClean="0"/>
              <a:t>Area</a:t>
            </a:r>
            <a:r>
              <a:rPr lang="es-ES" sz="2400" dirty="0" smtClean="0"/>
              <a:t> de gasto 4: actuaciones de carácter económico.</a:t>
            </a:r>
          </a:p>
          <a:p>
            <a:pPr marL="1009650" lvl="1" indent="-609600" eaLnBrk="1" hangingPunct="1">
              <a:lnSpc>
                <a:spcPct val="120000"/>
              </a:lnSpc>
              <a:defRPr/>
            </a:pPr>
            <a:r>
              <a:rPr lang="es-ES" sz="2400" dirty="0" err="1" smtClean="0"/>
              <a:t>Area</a:t>
            </a:r>
            <a:r>
              <a:rPr lang="es-ES" sz="2400" dirty="0" smtClean="0"/>
              <a:t> de gasto 9: actuaciones de carácter general.</a:t>
            </a:r>
          </a:p>
          <a:p>
            <a:pPr marL="1009650" lvl="1" indent="-609600" eaLnBrk="1" hangingPunct="1">
              <a:lnSpc>
                <a:spcPct val="120000"/>
              </a:lnSpc>
              <a:defRPr/>
            </a:pPr>
            <a:r>
              <a:rPr lang="es-ES" sz="2400" dirty="0" err="1" smtClean="0"/>
              <a:t>Area</a:t>
            </a:r>
            <a:r>
              <a:rPr lang="es-ES" sz="2400" dirty="0" smtClean="0"/>
              <a:t> de gasto 0: deuda pública.</a:t>
            </a:r>
          </a:p>
          <a:p>
            <a:pPr marL="609600" indent="-609600" eaLnBrk="1" hangingPunct="1">
              <a:lnSpc>
                <a:spcPct val="120000"/>
              </a:lnSpc>
              <a:defRPr/>
            </a:pPr>
            <a:r>
              <a:rPr lang="es-ES" sz="2800" dirty="0" smtClean="0"/>
              <a:t>No existe coincidencia entre los programas presupuestarios y las competencias atribuidas a los entes locales.</a:t>
            </a:r>
            <a:endParaRPr lang="es-ES_tradnl" sz="2800" dirty="0" smtClean="0"/>
          </a:p>
          <a:p>
            <a:pPr marL="609600" indent="-609600" eaLnBrk="1" hangingPunct="1">
              <a:lnSpc>
                <a:spcPct val="120000"/>
              </a:lnSpc>
              <a:defRPr/>
            </a:pPr>
            <a:endParaRPr lang="es-ES" sz="2800" dirty="0" smtClean="0"/>
          </a:p>
        </p:txBody>
      </p:sp>
      <p:sp>
        <p:nvSpPr>
          <p:cNvPr id="24580"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42875" y="2643188"/>
            <a:ext cx="8229600" cy="1143000"/>
          </a:xfrm>
        </p:spPr>
        <p:txBody>
          <a:bodyPr/>
          <a:lstStyle/>
          <a:p>
            <a:pPr eaLnBrk="1" hangingPunct="1"/>
            <a:r>
              <a:rPr lang="es-ES_tradnl" sz="3600" smtClean="0"/>
              <a:t>Diagnóstico: análisis cuantitativo</a:t>
            </a:r>
            <a:br>
              <a:rPr lang="es-ES_tradnl" sz="3600" smtClean="0"/>
            </a:br>
            <a:endParaRPr lang="es-ES" sz="3600" smtClean="0"/>
          </a:p>
        </p:txBody>
      </p:sp>
      <p:sp>
        <p:nvSpPr>
          <p:cNvPr id="25603" name="3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00063" y="285750"/>
            <a:ext cx="8229600" cy="1143000"/>
          </a:xfrm>
        </p:spPr>
        <p:txBody>
          <a:bodyPr/>
          <a:lstStyle/>
          <a:p>
            <a:pPr eaLnBrk="1" hangingPunct="1"/>
            <a:r>
              <a:rPr lang="es-ES" sz="3600" smtClean="0"/>
              <a:t>Metodología del trabajo del IEF</a:t>
            </a:r>
          </a:p>
        </p:txBody>
      </p:sp>
      <p:sp>
        <p:nvSpPr>
          <p:cNvPr id="2052" name="Rectangle 3"/>
          <p:cNvSpPr>
            <a:spLocks noGrp="1" noChangeArrowheads="1"/>
          </p:cNvSpPr>
          <p:nvPr>
            <p:ph type="body" sz="half" idx="1"/>
          </p:nvPr>
        </p:nvSpPr>
        <p:spPr>
          <a:xfrm>
            <a:off x="457200" y="1600200"/>
            <a:ext cx="7210425" cy="4525963"/>
          </a:xfrm>
        </p:spPr>
        <p:txBody>
          <a:bodyPr>
            <a:normAutofit fontScale="70000" lnSpcReduction="20000"/>
          </a:bodyPr>
          <a:lstStyle/>
          <a:p>
            <a:pPr marL="609600" indent="-609600" eaLnBrk="1" hangingPunct="1">
              <a:lnSpc>
                <a:spcPct val="120000"/>
              </a:lnSpc>
              <a:defRPr/>
            </a:pPr>
            <a:r>
              <a:rPr lang="es-ES" sz="2800" dirty="0" smtClean="0"/>
              <a:t>Parte del concepto “legal” de gastos propios. Resultados discutibles.</a:t>
            </a:r>
          </a:p>
          <a:p>
            <a:pPr marL="609600" indent="-609600" eaLnBrk="1" hangingPunct="1">
              <a:lnSpc>
                <a:spcPct val="120000"/>
              </a:lnSpc>
              <a:defRPr/>
            </a:pPr>
            <a:r>
              <a:rPr lang="es-ES" sz="2800" dirty="0" smtClean="0"/>
              <a:t>Analiza el marco legal: arts. 25.2 y 26.1 de la LBRL más la normativa sectorial estatal y autonómica.</a:t>
            </a:r>
          </a:p>
          <a:p>
            <a:pPr marL="609600" indent="-609600" eaLnBrk="1" hangingPunct="1">
              <a:lnSpc>
                <a:spcPct val="120000"/>
              </a:lnSpc>
              <a:defRPr/>
            </a:pPr>
            <a:r>
              <a:rPr lang="es-ES" sz="2800" dirty="0" smtClean="0"/>
              <a:t>Analiza el gasto realizado por los municipios, utilizando la clasificación por programas del presupuesto. </a:t>
            </a:r>
          </a:p>
          <a:p>
            <a:pPr marL="609600" indent="-609600" eaLnBrk="1" hangingPunct="1">
              <a:lnSpc>
                <a:spcPct val="120000"/>
              </a:lnSpc>
              <a:defRPr/>
            </a:pPr>
            <a:r>
              <a:rPr lang="es-ES" sz="2800" dirty="0" smtClean="0"/>
              <a:t>Identifica en la clasificación por programas del gasto de los presupuestos liquidados las </a:t>
            </a:r>
            <a:r>
              <a:rPr lang="es-ES" sz="2800" dirty="0" err="1" smtClean="0"/>
              <a:t>areas</a:t>
            </a:r>
            <a:r>
              <a:rPr lang="es-ES" sz="2800" dirty="0" smtClean="0"/>
              <a:t> de gasto, políticas de gasto y programas que pueden caracterizarse como gastos obligatorios.</a:t>
            </a:r>
          </a:p>
          <a:p>
            <a:pPr marL="609600" indent="-609600" eaLnBrk="1" hangingPunct="1">
              <a:lnSpc>
                <a:spcPct val="120000"/>
              </a:lnSpc>
              <a:defRPr/>
            </a:pPr>
            <a:r>
              <a:rPr lang="es-ES" sz="2800" dirty="0" smtClean="0"/>
              <a:t>Todo ello, en el período 2010: cambio en la normativa presupuestaria, que hace muy difícil la comparación con series más largas hacia atrás.</a:t>
            </a:r>
          </a:p>
        </p:txBody>
      </p:sp>
      <p:sp>
        <p:nvSpPr>
          <p:cNvPr id="26628" name="4 Marcador de contenido"/>
          <p:cNvSpPr>
            <a:spLocks noGrp="1"/>
          </p:cNvSpPr>
          <p:nvPr>
            <p:ph sz="half" idx="2"/>
          </p:nvPr>
        </p:nvSpPr>
        <p:spPr/>
        <p:txBody>
          <a:bodyPr/>
          <a:lstStyle/>
          <a:p>
            <a:endParaRPr lang="es-E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500063" y="285750"/>
            <a:ext cx="8229600" cy="1143000"/>
          </a:xfrm>
        </p:spPr>
        <p:txBody>
          <a:bodyPr/>
          <a:lstStyle/>
          <a:p>
            <a:pPr eaLnBrk="1" hangingPunct="1"/>
            <a:r>
              <a:rPr lang="es-ES" sz="3600" smtClean="0"/>
              <a:t>Metodología del trabajo del IEF</a:t>
            </a:r>
          </a:p>
        </p:txBody>
      </p:sp>
      <p:sp>
        <p:nvSpPr>
          <p:cNvPr id="2052" name="Rectangle 3"/>
          <p:cNvSpPr>
            <a:spLocks noGrp="1" noChangeArrowheads="1"/>
          </p:cNvSpPr>
          <p:nvPr>
            <p:ph type="body" sz="half" idx="1"/>
          </p:nvPr>
        </p:nvSpPr>
        <p:spPr>
          <a:xfrm>
            <a:off x="457200" y="1600200"/>
            <a:ext cx="7210425" cy="4525963"/>
          </a:xfrm>
        </p:spPr>
        <p:txBody>
          <a:bodyPr>
            <a:normAutofit fontScale="62500" lnSpcReduction="20000"/>
          </a:bodyPr>
          <a:lstStyle/>
          <a:p>
            <a:pPr eaLnBrk="1" fontAlgn="auto" hangingPunct="1">
              <a:lnSpc>
                <a:spcPct val="120000"/>
              </a:lnSpc>
              <a:spcAft>
                <a:spcPts val="0"/>
              </a:spcAft>
              <a:defRPr/>
            </a:pPr>
            <a:r>
              <a:rPr lang="es-ES" sz="2800" dirty="0" smtClean="0"/>
              <a:t>Estimación de gastos propios de los EELL según la LBRL que se concretan en:</a:t>
            </a:r>
          </a:p>
          <a:p>
            <a:pPr lvl="1" eaLnBrk="1" fontAlgn="auto" hangingPunct="1">
              <a:lnSpc>
                <a:spcPct val="120000"/>
              </a:lnSpc>
              <a:spcAft>
                <a:spcPts val="0"/>
              </a:spcAft>
              <a:defRPr/>
            </a:pPr>
            <a:r>
              <a:rPr lang="es-ES" sz="2400" dirty="0" smtClean="0"/>
              <a:t>Cálculo del total de gasto según art. 26 de la Ley</a:t>
            </a:r>
          </a:p>
          <a:p>
            <a:pPr lvl="1" eaLnBrk="1" fontAlgn="auto" hangingPunct="1">
              <a:lnSpc>
                <a:spcPct val="120000"/>
              </a:lnSpc>
              <a:spcAft>
                <a:spcPts val="0"/>
              </a:spcAft>
              <a:defRPr/>
            </a:pPr>
            <a:r>
              <a:rPr lang="es-ES" sz="2400" dirty="0" smtClean="0"/>
              <a:t>Cálculo del total de gasto según art. 25 de la Ley</a:t>
            </a:r>
          </a:p>
          <a:p>
            <a:pPr lvl="1" eaLnBrk="1" fontAlgn="auto" hangingPunct="1">
              <a:lnSpc>
                <a:spcPct val="120000"/>
              </a:lnSpc>
              <a:spcAft>
                <a:spcPts val="0"/>
              </a:spcAft>
              <a:defRPr/>
            </a:pPr>
            <a:r>
              <a:rPr lang="es-ES" sz="2400" dirty="0" smtClean="0"/>
              <a:t>Cálculo del total de gasto de los </a:t>
            </a:r>
            <a:r>
              <a:rPr lang="es-ES" sz="2400" dirty="0" err="1" smtClean="0"/>
              <a:t>cápitulos</a:t>
            </a:r>
            <a:r>
              <a:rPr lang="es-ES" sz="2400" dirty="0" smtClean="0"/>
              <a:t> 0 y 9</a:t>
            </a:r>
          </a:p>
          <a:p>
            <a:pPr lvl="1" eaLnBrk="1" fontAlgn="auto" hangingPunct="1">
              <a:lnSpc>
                <a:spcPct val="120000"/>
              </a:lnSpc>
              <a:spcAft>
                <a:spcPts val="0"/>
              </a:spcAft>
              <a:defRPr/>
            </a:pPr>
            <a:r>
              <a:rPr lang="es-ES" sz="2400" dirty="0" smtClean="0"/>
              <a:t>Cálculo del total del resto de gastos </a:t>
            </a:r>
          </a:p>
          <a:p>
            <a:pPr lvl="1" eaLnBrk="1" fontAlgn="auto" hangingPunct="1">
              <a:lnSpc>
                <a:spcPct val="120000"/>
              </a:lnSpc>
              <a:spcAft>
                <a:spcPts val="0"/>
              </a:spcAft>
              <a:defRPr/>
            </a:pPr>
            <a:r>
              <a:rPr lang="es-ES" sz="2400" dirty="0" smtClean="0"/>
              <a:t>Cálculo de medias per cápita para todos los conceptos anteriores.</a:t>
            </a:r>
          </a:p>
          <a:p>
            <a:pPr marL="342900" lvl="1" indent="-342900" eaLnBrk="1" fontAlgn="auto" hangingPunct="1">
              <a:lnSpc>
                <a:spcPct val="120000"/>
              </a:lnSpc>
              <a:spcAft>
                <a:spcPts val="0"/>
              </a:spcAft>
              <a:buFont typeface="Arial" pitchFamily="34" charset="0"/>
              <a:buChar char="•"/>
              <a:defRPr/>
            </a:pPr>
            <a:r>
              <a:rPr lang="es-ES" dirty="0" smtClean="0"/>
              <a:t>Todos ellos se calculan por:</a:t>
            </a:r>
          </a:p>
          <a:p>
            <a:pPr lvl="1" eaLnBrk="1" fontAlgn="auto" hangingPunct="1">
              <a:lnSpc>
                <a:spcPct val="120000"/>
              </a:lnSpc>
              <a:spcAft>
                <a:spcPts val="0"/>
              </a:spcAft>
              <a:defRPr/>
            </a:pPr>
            <a:r>
              <a:rPr lang="es-ES" sz="2400" dirty="0" smtClean="0"/>
              <a:t>Comunidad Autónoma (así como el total nacional): salvo País Vasco, Navarra e Islas Canarias.</a:t>
            </a:r>
          </a:p>
          <a:p>
            <a:pPr lvl="1" eaLnBrk="1" fontAlgn="auto" hangingPunct="1">
              <a:lnSpc>
                <a:spcPct val="120000"/>
              </a:lnSpc>
              <a:spcAft>
                <a:spcPts val="0"/>
              </a:spcAft>
              <a:defRPr/>
            </a:pPr>
            <a:r>
              <a:rPr lang="es-ES" sz="2400" dirty="0" smtClean="0"/>
              <a:t>Código del gasto (de acuerdo a la clasificación por programas)</a:t>
            </a:r>
          </a:p>
          <a:p>
            <a:pPr lvl="1" eaLnBrk="1" fontAlgn="auto" hangingPunct="1">
              <a:lnSpc>
                <a:spcPct val="120000"/>
              </a:lnSpc>
              <a:spcAft>
                <a:spcPts val="0"/>
              </a:spcAft>
              <a:defRPr/>
            </a:pPr>
            <a:r>
              <a:rPr lang="es-ES" sz="2400" dirty="0" smtClean="0"/>
              <a:t>Tamaño del ente local</a:t>
            </a:r>
          </a:p>
          <a:p>
            <a:pPr lvl="1" eaLnBrk="1" fontAlgn="auto" hangingPunct="1">
              <a:lnSpc>
                <a:spcPct val="120000"/>
              </a:lnSpc>
              <a:spcAft>
                <a:spcPts val="0"/>
              </a:spcAft>
              <a:defRPr/>
            </a:pPr>
            <a:r>
              <a:rPr lang="es-ES" sz="2400" dirty="0" smtClean="0"/>
              <a:t>Tipo de ente: Ayuntamientos, EELL menores, Diputaciones, Agrupación de municipios, Mancomunidades, Comarcas y Entidades Metropolitanas.</a:t>
            </a:r>
          </a:p>
          <a:p>
            <a:pPr marL="342900" lvl="1" indent="-342900" eaLnBrk="1" fontAlgn="auto" hangingPunct="1">
              <a:lnSpc>
                <a:spcPct val="120000"/>
              </a:lnSpc>
              <a:spcAft>
                <a:spcPts val="0"/>
              </a:spcAft>
              <a:buFont typeface="Arial" pitchFamily="34" charset="0"/>
              <a:buChar char="•"/>
              <a:defRPr/>
            </a:pPr>
            <a:r>
              <a:rPr lang="es-ES" dirty="0" smtClean="0"/>
              <a:t>Además se cuenta con datos de ingreso que permiten analizar el ratio ingreso/gasto</a:t>
            </a:r>
          </a:p>
        </p:txBody>
      </p:sp>
      <p:sp>
        <p:nvSpPr>
          <p:cNvPr id="27652" name="4 Marcador de contenido"/>
          <p:cNvSpPr>
            <a:spLocks noGrp="1"/>
          </p:cNvSpPr>
          <p:nvPr>
            <p:ph sz="half" idx="2"/>
          </p:nvPr>
        </p:nvSpPr>
        <p:spPr/>
        <p:txBody>
          <a:bodyPr/>
          <a:lstStyle/>
          <a:p>
            <a:endParaRPr lang="es-E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00063" y="285750"/>
            <a:ext cx="8229600" cy="1143000"/>
          </a:xfrm>
        </p:spPr>
        <p:txBody>
          <a:bodyPr/>
          <a:lstStyle/>
          <a:p>
            <a:pPr eaLnBrk="1" hangingPunct="1"/>
            <a:r>
              <a:rPr lang="es-ES" sz="3600" smtClean="0"/>
              <a:t>Metodología del trabajo del IEF</a:t>
            </a:r>
          </a:p>
        </p:txBody>
      </p:sp>
      <p:sp>
        <p:nvSpPr>
          <p:cNvPr id="2052" name="Rectangle 3"/>
          <p:cNvSpPr>
            <a:spLocks noGrp="1" noChangeArrowheads="1"/>
          </p:cNvSpPr>
          <p:nvPr>
            <p:ph type="body" sz="half" idx="1"/>
          </p:nvPr>
        </p:nvSpPr>
        <p:spPr>
          <a:xfrm>
            <a:off x="457200" y="1600200"/>
            <a:ext cx="7210425" cy="4525963"/>
          </a:xfrm>
        </p:spPr>
        <p:txBody>
          <a:bodyPr>
            <a:normAutofit fontScale="77500" lnSpcReduction="20000"/>
          </a:bodyPr>
          <a:lstStyle/>
          <a:p>
            <a:pPr marL="609600" indent="-609600" eaLnBrk="1" hangingPunct="1">
              <a:lnSpc>
                <a:spcPct val="120000"/>
              </a:lnSpc>
              <a:defRPr/>
            </a:pPr>
            <a:r>
              <a:rPr lang="es-ES" sz="2800" dirty="0" smtClean="0"/>
              <a:t>Limitaciones del estudio.</a:t>
            </a:r>
          </a:p>
          <a:p>
            <a:pPr marL="609600" indent="-609600" eaLnBrk="1" hangingPunct="1">
              <a:lnSpc>
                <a:spcPct val="120000"/>
              </a:lnSpc>
              <a:defRPr/>
            </a:pPr>
            <a:r>
              <a:rPr lang="es-ES" sz="2800" dirty="0" smtClean="0"/>
              <a:t>La información contenida en la clasificación por programas de los presupuestos no ofrece, en ocasiones, una desagregación adecuada. </a:t>
            </a:r>
          </a:p>
          <a:p>
            <a:pPr marL="609600" indent="-609600" eaLnBrk="1" hangingPunct="1">
              <a:lnSpc>
                <a:spcPct val="120000"/>
              </a:lnSpc>
              <a:defRPr/>
            </a:pPr>
            <a:r>
              <a:rPr lang="es-ES" sz="2800" dirty="0" smtClean="0"/>
              <a:t>En particular, en entidades de hasta 5.000 habitantes: pueden presupuestar a un dígito.</a:t>
            </a:r>
          </a:p>
          <a:p>
            <a:pPr marL="609600" indent="-609600" eaLnBrk="1" hangingPunct="1">
              <a:lnSpc>
                <a:spcPct val="120000"/>
              </a:lnSpc>
              <a:defRPr/>
            </a:pPr>
            <a:r>
              <a:rPr lang="es-ES" sz="2800" dirty="0" smtClean="0"/>
              <a:t>Tampoco existe coincidencia entre los programas y las competencias atribuidas.</a:t>
            </a:r>
          </a:p>
          <a:p>
            <a:pPr marL="609600" indent="-609600" eaLnBrk="1" hangingPunct="1">
              <a:lnSpc>
                <a:spcPct val="120000"/>
              </a:lnSpc>
              <a:defRPr/>
            </a:pPr>
            <a:r>
              <a:rPr lang="es-ES" sz="2800" dirty="0" smtClean="0"/>
              <a:t>Lo anterior determina que en algunos casos no sepamos si existen, bajo un mismo programa, gasto obligatorio y otro tipo de partidas: convención inevitable.</a:t>
            </a:r>
          </a:p>
        </p:txBody>
      </p:sp>
      <p:sp>
        <p:nvSpPr>
          <p:cNvPr id="28676" name="4 Marcador de contenido"/>
          <p:cNvSpPr>
            <a:spLocks noGrp="1"/>
          </p:cNvSpPr>
          <p:nvPr>
            <p:ph sz="half" idx="2"/>
          </p:nvPr>
        </p:nvSpPr>
        <p:spPr/>
        <p:txBody>
          <a:bodyPr/>
          <a:lstStyle/>
          <a:p>
            <a:endParaRPr lang="es-E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Título"/>
          <p:cNvSpPr>
            <a:spLocks noGrp="1"/>
          </p:cNvSpPr>
          <p:nvPr>
            <p:ph type="title"/>
          </p:nvPr>
        </p:nvSpPr>
        <p:spPr>
          <a:xfrm>
            <a:off x="395288" y="198438"/>
            <a:ext cx="8229600" cy="1143000"/>
          </a:xfrm>
        </p:spPr>
        <p:txBody>
          <a:bodyPr/>
          <a:lstStyle/>
          <a:p>
            <a:pPr eaLnBrk="1" hangingPunct="1"/>
            <a:r>
              <a:rPr lang="es-ES" sz="2800" smtClean="0"/>
              <a:t>Algunos resultados</a:t>
            </a:r>
          </a:p>
        </p:txBody>
      </p:sp>
      <p:sp>
        <p:nvSpPr>
          <p:cNvPr id="29699" name="10 CuadroTexto"/>
          <p:cNvSpPr txBox="1">
            <a:spLocks noChangeArrowheads="1"/>
          </p:cNvSpPr>
          <p:nvPr/>
        </p:nvSpPr>
        <p:spPr bwMode="auto">
          <a:xfrm>
            <a:off x="285750" y="5286375"/>
            <a:ext cx="8640763" cy="646113"/>
          </a:xfrm>
          <a:prstGeom prst="rect">
            <a:avLst/>
          </a:prstGeom>
          <a:noFill/>
          <a:ln w="9525">
            <a:noFill/>
            <a:miter lim="800000"/>
            <a:headEnd/>
            <a:tailEnd/>
          </a:ln>
        </p:spPr>
        <p:txBody>
          <a:bodyPr>
            <a:spAutoFit/>
          </a:bodyPr>
          <a:lstStyle/>
          <a:p>
            <a:r>
              <a:rPr lang="es-ES">
                <a:latin typeface="Calibri" pitchFamily="34" charset="0"/>
              </a:rPr>
              <a:t>Porcentaje de gastos propios (arts. 25 y 26 de la LBRL), capítulos 0 y 9 por C.C.A.A. con respecto al gasto total de cada una de ellas.</a:t>
            </a:r>
          </a:p>
        </p:txBody>
      </p:sp>
      <p:graphicFrame>
        <p:nvGraphicFramePr>
          <p:cNvPr id="5" name="3 Gráfico"/>
          <p:cNvGraphicFramePr>
            <a:graphicFrameLocks/>
          </p:cNvGraphicFramePr>
          <p:nvPr/>
        </p:nvGraphicFramePr>
        <p:xfrm>
          <a:off x="714348" y="1000108"/>
          <a:ext cx="7704856" cy="42862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Título"/>
          <p:cNvSpPr>
            <a:spLocks noGrp="1"/>
          </p:cNvSpPr>
          <p:nvPr>
            <p:ph type="title"/>
          </p:nvPr>
        </p:nvSpPr>
        <p:spPr>
          <a:xfrm>
            <a:off x="395288" y="198438"/>
            <a:ext cx="8229600" cy="1143000"/>
          </a:xfrm>
        </p:spPr>
        <p:txBody>
          <a:bodyPr/>
          <a:lstStyle/>
          <a:p>
            <a:pPr eaLnBrk="1" hangingPunct="1"/>
            <a:r>
              <a:rPr lang="es-ES" sz="2800" smtClean="0"/>
              <a:t>Algunos resultados</a:t>
            </a:r>
          </a:p>
        </p:txBody>
      </p:sp>
      <p:sp>
        <p:nvSpPr>
          <p:cNvPr id="30723" name="10 CuadroTexto"/>
          <p:cNvSpPr txBox="1">
            <a:spLocks noChangeArrowheads="1"/>
          </p:cNvSpPr>
          <p:nvPr/>
        </p:nvSpPr>
        <p:spPr bwMode="auto">
          <a:xfrm>
            <a:off x="0" y="5500688"/>
            <a:ext cx="8640763" cy="369887"/>
          </a:xfrm>
          <a:prstGeom prst="rect">
            <a:avLst/>
          </a:prstGeom>
          <a:noFill/>
          <a:ln w="9525">
            <a:noFill/>
            <a:miter lim="800000"/>
            <a:headEnd/>
            <a:tailEnd/>
          </a:ln>
        </p:spPr>
        <p:txBody>
          <a:bodyPr>
            <a:spAutoFit/>
          </a:bodyPr>
          <a:lstStyle/>
          <a:p>
            <a:r>
              <a:rPr lang="es-ES">
                <a:latin typeface="Calibri" pitchFamily="34" charset="0"/>
              </a:rPr>
              <a:t>Comparación gasto per cápita (arts. 25 y 26): total nacional y las CCAA anteriores</a:t>
            </a:r>
          </a:p>
        </p:txBody>
      </p:sp>
      <p:graphicFrame>
        <p:nvGraphicFramePr>
          <p:cNvPr id="6" name="3 Gráfico"/>
          <p:cNvGraphicFramePr/>
          <p:nvPr/>
        </p:nvGraphicFramePr>
        <p:xfrm>
          <a:off x="428596" y="1000108"/>
          <a:ext cx="8126685" cy="439248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42875" y="2643188"/>
            <a:ext cx="8229600" cy="1143000"/>
          </a:xfrm>
        </p:spPr>
        <p:txBody>
          <a:bodyPr/>
          <a:lstStyle/>
          <a:p>
            <a:pPr eaLnBrk="1" hangingPunct="1"/>
            <a:r>
              <a:rPr lang="es-ES_tradnl" sz="3600" smtClean="0"/>
              <a:t>Medidas incluidas</a:t>
            </a:r>
            <a:br>
              <a:rPr lang="es-ES_tradnl" sz="3600" smtClean="0"/>
            </a:br>
            <a:r>
              <a:rPr lang="es-ES_tradnl" sz="3600" smtClean="0"/>
              <a:t>en el ALRASOAL</a:t>
            </a:r>
            <a:br>
              <a:rPr lang="es-ES_tradnl" sz="3600" smtClean="0"/>
            </a:br>
            <a:endParaRPr lang="es-ES" sz="3600" smtClean="0"/>
          </a:p>
        </p:txBody>
      </p:sp>
      <p:sp>
        <p:nvSpPr>
          <p:cNvPr id="31747" name="3 Marcador de contenido"/>
          <p:cNvSpPr>
            <a:spLocks noGrp="1"/>
          </p:cNvSpPr>
          <p:nvPr>
            <p:ph sz="half" idx="2"/>
          </p:nvPr>
        </p:nvSpPr>
        <p:spPr/>
        <p:txBody>
          <a:bodyPr/>
          <a:lstStyle/>
          <a:p>
            <a:endParaRPr lang="es-ES"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500063" y="285750"/>
            <a:ext cx="8229600" cy="1143000"/>
          </a:xfrm>
        </p:spPr>
        <p:txBody>
          <a:bodyPr/>
          <a:lstStyle/>
          <a:p>
            <a:pPr eaLnBrk="1" hangingPunct="1"/>
            <a:r>
              <a:rPr lang="es-ES" sz="2800" smtClean="0"/>
              <a:t>Catálogo de medidas</a:t>
            </a:r>
          </a:p>
        </p:txBody>
      </p:sp>
      <p:sp>
        <p:nvSpPr>
          <p:cNvPr id="2052" name="Rectangle 3"/>
          <p:cNvSpPr>
            <a:spLocks noGrp="1" noChangeArrowheads="1"/>
          </p:cNvSpPr>
          <p:nvPr>
            <p:ph type="body" sz="half" idx="1"/>
          </p:nvPr>
        </p:nvSpPr>
        <p:spPr>
          <a:xfrm>
            <a:off x="457200" y="1600200"/>
            <a:ext cx="7210425" cy="4525963"/>
          </a:xfrm>
        </p:spPr>
        <p:txBody>
          <a:bodyPr>
            <a:normAutofit fontScale="62500" lnSpcReduction="20000"/>
          </a:bodyPr>
          <a:lstStyle/>
          <a:p>
            <a:pPr>
              <a:lnSpc>
                <a:spcPct val="120000"/>
              </a:lnSpc>
              <a:defRPr/>
            </a:pPr>
            <a:r>
              <a:rPr lang="es-ES" sz="2400" dirty="0" smtClean="0"/>
              <a:t>Se clarifican las competencias municipales para evitar duplicidades y eliminar las “competencias impropias” (arts. 25 y 26)= sanidad, educación y servicios sociales</a:t>
            </a:r>
          </a:p>
          <a:p>
            <a:pPr>
              <a:lnSpc>
                <a:spcPct val="120000"/>
              </a:lnSpc>
              <a:defRPr/>
            </a:pPr>
            <a:r>
              <a:rPr lang="es-ES" sz="2400" dirty="0" smtClean="0"/>
              <a:t>Se distingue entre competencias propias e impropias más actividades económicas. Sólo cuando estén garantizadas financieramente las competencias propias y no se den duplicidades se podrán asumir competencias impropias y actividades económicas (art. 7.4).</a:t>
            </a:r>
          </a:p>
          <a:p>
            <a:pPr>
              <a:lnSpc>
                <a:spcPct val="120000"/>
              </a:lnSpc>
              <a:defRPr/>
            </a:pPr>
            <a:r>
              <a:rPr lang="es-ES" sz="2400" dirty="0" smtClean="0"/>
              <a:t>Se suprime la habilitación genérica del art. 28.</a:t>
            </a:r>
          </a:p>
          <a:p>
            <a:pPr>
              <a:lnSpc>
                <a:spcPct val="120000"/>
              </a:lnSpc>
              <a:defRPr/>
            </a:pPr>
            <a:r>
              <a:rPr lang="es-ES" sz="2400" dirty="0" smtClean="0"/>
              <a:t>Fijación de un coste estándar para los servicios obligatorios, ex art. 26. Para los municipios con población inferior a 20.000 habitantes, la superación del coste estándar da lugar a la “pérdida” del servicio (art. 26.3). Mecanismo voluntario para los demás.</a:t>
            </a:r>
          </a:p>
          <a:p>
            <a:pPr>
              <a:lnSpc>
                <a:spcPct val="120000"/>
              </a:lnSpc>
              <a:defRPr/>
            </a:pPr>
            <a:r>
              <a:rPr lang="es-ES" sz="2400" dirty="0" smtClean="0"/>
              <a:t>Se mejora la regulación de los convenios entre Administraciones. Los convenios de delegación de competencias necesitan de financiación, mejora de la eficiencia y su contribución a evitar duplicidades administrativas (art. 27)</a:t>
            </a:r>
          </a:p>
          <a:p>
            <a:pPr>
              <a:lnSpc>
                <a:spcPct val="120000"/>
              </a:lnSpc>
              <a:defRPr/>
            </a:pPr>
            <a:r>
              <a:rPr lang="es-ES" sz="2400" dirty="0" smtClean="0"/>
              <a:t>Limitaciones a la iniciativa pública en la economía (art. 86 LBRL).</a:t>
            </a:r>
          </a:p>
        </p:txBody>
      </p:sp>
      <p:sp>
        <p:nvSpPr>
          <p:cNvPr id="32772" name="4 Marcador de contenido"/>
          <p:cNvSpPr>
            <a:spLocks noGrp="1"/>
          </p:cNvSpPr>
          <p:nvPr>
            <p:ph sz="half" idx="2"/>
          </p:nvPr>
        </p:nvSpPr>
        <p:spPr/>
        <p:txBody>
          <a:bodyPr/>
          <a:lstStyle/>
          <a:p>
            <a:endParaRPr lang="es-ES"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00063" y="285750"/>
            <a:ext cx="8229600" cy="1143000"/>
          </a:xfrm>
        </p:spPr>
        <p:txBody>
          <a:bodyPr/>
          <a:lstStyle/>
          <a:p>
            <a:pPr eaLnBrk="1" hangingPunct="1"/>
            <a:r>
              <a:rPr lang="es-ES" sz="2800" smtClean="0"/>
              <a:t>Coste estándar</a:t>
            </a:r>
          </a:p>
        </p:txBody>
      </p:sp>
      <p:sp>
        <p:nvSpPr>
          <p:cNvPr id="2052" name="Rectangle 3"/>
          <p:cNvSpPr>
            <a:spLocks noGrp="1" noChangeArrowheads="1"/>
          </p:cNvSpPr>
          <p:nvPr>
            <p:ph type="body" sz="half" idx="1"/>
          </p:nvPr>
        </p:nvSpPr>
        <p:spPr>
          <a:xfrm>
            <a:off x="457200" y="1600200"/>
            <a:ext cx="7210425" cy="4525963"/>
          </a:xfrm>
        </p:spPr>
        <p:txBody>
          <a:bodyPr>
            <a:normAutofit fontScale="92500" lnSpcReduction="10000"/>
          </a:bodyPr>
          <a:lstStyle/>
          <a:p>
            <a:pPr marL="604838" indent="-604838" eaLnBrk="1" hangingPunct="1">
              <a:spcBef>
                <a:spcPts val="700"/>
              </a:spcBef>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400" dirty="0" smtClean="0"/>
              <a:t>Concepto aun sin definir.</a:t>
            </a:r>
          </a:p>
          <a:p>
            <a:pPr marL="604838" indent="-604838" eaLnBrk="1" hangingPunct="1">
              <a:spcBef>
                <a:spcPts val="700"/>
              </a:spcBef>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400" dirty="0" smtClean="0"/>
              <a:t>El coste estándar debe ser el reflejo, en términos monetarios, de una cantidad y calidad media de los servicios. </a:t>
            </a:r>
          </a:p>
          <a:p>
            <a:pPr marL="604838" indent="-604838" eaLnBrk="1" hangingPunct="1">
              <a:spcBef>
                <a:spcPts val="700"/>
              </a:spcBef>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400" dirty="0" smtClean="0"/>
              <a:t>También debe reflejar cuál es el nivel óptimo para la prestación de los servicios.</a:t>
            </a:r>
          </a:p>
          <a:p>
            <a:pPr marL="604838" indent="-604838" eaLnBrk="1" hangingPunct="1">
              <a:spcBef>
                <a:spcPts val="700"/>
              </a:spcBef>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400" dirty="0" smtClean="0"/>
              <a:t>Conclusión: </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000" dirty="0" smtClean="0"/>
              <a:t>El examen debe partir de un coste medio per cápita de los servicios en aquellos municipios de dimensión óptima</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000" dirty="0" smtClean="0"/>
              <a:t>La obtención de la dimensión óptima exige un análisis previo por tramos de población</a:t>
            </a:r>
            <a:endParaRPr lang="es-ES" sz="2400" dirty="0" smtClean="0"/>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000" dirty="0" smtClean="0"/>
              <a:t>Al tratarse de costes medios per cápita, ya se capta la cantidad y calidad del servicio prestada, traducidas a términos monetarios</a:t>
            </a:r>
          </a:p>
        </p:txBody>
      </p:sp>
      <p:sp>
        <p:nvSpPr>
          <p:cNvPr id="33796" name="4 Marcador de contenido"/>
          <p:cNvSpPr>
            <a:spLocks noGrp="1"/>
          </p:cNvSpPr>
          <p:nvPr>
            <p:ph sz="half" idx="2"/>
          </p:nvPr>
        </p:nvSpPr>
        <p:spPr/>
        <p:txBody>
          <a:bodyPr/>
          <a:lstStyle/>
          <a:p>
            <a:endParaRPr lang="es-E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idx="4294967295"/>
          </p:nvPr>
        </p:nvSpPr>
        <p:spPr>
          <a:xfrm>
            <a:off x="684213" y="1125538"/>
            <a:ext cx="7696200" cy="685800"/>
          </a:xfrm>
        </p:spPr>
        <p:txBody>
          <a:bodyPr/>
          <a:lstStyle/>
          <a:p>
            <a:pPr eaLnBrk="1" hangingPunct="1"/>
            <a:endParaRPr lang="es-ES" b="1" smtClean="0">
              <a:solidFill>
                <a:srgbClr val="008000"/>
              </a:solidFill>
              <a:latin typeface="Calibri" pitchFamily="34" charset="0"/>
              <a:cs typeface="Times New Roman" pitchFamily="18" charset="0"/>
            </a:endParaRPr>
          </a:p>
        </p:txBody>
      </p:sp>
      <p:sp>
        <p:nvSpPr>
          <p:cNvPr id="6147" name="2 Marcador de texto"/>
          <p:cNvSpPr>
            <a:spLocks noGrp="1"/>
          </p:cNvSpPr>
          <p:nvPr>
            <p:ph type="body" sz="half" idx="1"/>
          </p:nvPr>
        </p:nvSpPr>
        <p:spPr>
          <a:xfrm>
            <a:off x="323850" y="1857375"/>
            <a:ext cx="8424863" cy="3733800"/>
          </a:xfrm>
        </p:spPr>
        <p:txBody>
          <a:bodyPr/>
          <a:lstStyle/>
          <a:p>
            <a:pPr eaLnBrk="1" hangingPunct="1">
              <a:buFontTx/>
              <a:buNone/>
              <a:defRPr/>
            </a:pPr>
            <a:r>
              <a:rPr lang="es-ES" sz="2000" dirty="0" smtClean="0"/>
              <a:t/>
            </a:r>
            <a:br>
              <a:rPr lang="es-ES" sz="2000" dirty="0" smtClean="0"/>
            </a:br>
            <a:r>
              <a:rPr lang="es-ES_tradnl" sz="3600" dirty="0" smtClean="0">
                <a:solidFill>
                  <a:srgbClr val="000000"/>
                </a:solidFill>
                <a:latin typeface="Arial"/>
                <a:ea typeface="+mj-ea"/>
                <a:cs typeface="+mj-cs"/>
              </a:rPr>
              <a:t> Diagnóstico: análisis jurídico</a:t>
            </a:r>
            <a:endParaRPr lang="es-ES" sz="20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500063" y="285750"/>
            <a:ext cx="8229600" cy="1143000"/>
          </a:xfrm>
        </p:spPr>
        <p:txBody>
          <a:bodyPr/>
          <a:lstStyle/>
          <a:p>
            <a:pPr eaLnBrk="1" hangingPunct="1"/>
            <a:r>
              <a:rPr lang="es-ES" sz="2800" smtClean="0"/>
              <a:t>Coste estándar</a:t>
            </a:r>
          </a:p>
        </p:txBody>
      </p:sp>
      <p:sp>
        <p:nvSpPr>
          <p:cNvPr id="34819" name="Rectangle 3"/>
          <p:cNvSpPr>
            <a:spLocks noGrp="1" noChangeArrowheads="1"/>
          </p:cNvSpPr>
          <p:nvPr>
            <p:ph type="body" sz="half" idx="1"/>
          </p:nvPr>
        </p:nvSpPr>
        <p:spPr>
          <a:xfrm>
            <a:off x="457200" y="1600200"/>
            <a:ext cx="7210425" cy="4525963"/>
          </a:xfrm>
        </p:spPr>
        <p:txBody>
          <a:bodyPr/>
          <a:lstStyle/>
          <a:p>
            <a:pPr marL="604838" indent="-604838" eaLnBrk="1" hangingPunct="1">
              <a:spcBef>
                <a:spcPts val="700"/>
              </a:spcBef>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pPr>
            <a:r>
              <a:rPr lang="es-ES" sz="2400" smtClean="0"/>
              <a:t>Determinación del nivel óptimo de prestación de los servicios:</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pPr>
            <a:r>
              <a:rPr lang="es-ES" sz="2000" smtClean="0"/>
              <a:t>Obtención del coste medio per cápita, por tramos de población, para todos los servicios obligatorios en todos los municipios (los obligatorios según el 26.2 para los municipios de tramo 1)</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pPr>
            <a:endParaRPr lang="es-ES" sz="2000" smtClean="0"/>
          </a:p>
        </p:txBody>
      </p:sp>
      <p:pic>
        <p:nvPicPr>
          <p:cNvPr id="34820" name="Picture 4"/>
          <p:cNvPicPr>
            <a:picLocks noChangeAspect="1" noChangeArrowheads="1"/>
          </p:cNvPicPr>
          <p:nvPr/>
        </p:nvPicPr>
        <p:blipFill>
          <a:blip r:embed="rId2"/>
          <a:srcRect/>
          <a:stretch>
            <a:fillRect/>
          </a:stretch>
        </p:blipFill>
        <p:spPr bwMode="auto">
          <a:xfrm>
            <a:off x="1214438" y="3857625"/>
            <a:ext cx="6143625" cy="2714625"/>
          </a:xfrm>
          <a:prstGeom prst="rect">
            <a:avLst/>
          </a:prstGeom>
          <a:noFill/>
          <a:ln w="9525">
            <a:noFill/>
            <a:miter lim="800000"/>
            <a:headEnd/>
            <a:tailEnd/>
          </a:ln>
        </p:spPr>
      </p:pic>
      <p:sp>
        <p:nvSpPr>
          <p:cNvPr id="34821" name="5 Marcador de contenido"/>
          <p:cNvSpPr>
            <a:spLocks noGrp="1"/>
          </p:cNvSpPr>
          <p:nvPr>
            <p:ph sz="half" idx="2"/>
          </p:nvPr>
        </p:nvSpPr>
        <p:spPr/>
        <p:txBody>
          <a:bodyPr/>
          <a:lstStyle/>
          <a:p>
            <a:endParaRPr lang="es-ES"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457200" y="250825"/>
            <a:ext cx="8229600" cy="1190625"/>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sz="2800" smtClean="0"/>
              <a:t>Coste estándar</a:t>
            </a:r>
            <a:endParaRPr lang="en-GB" sz="2800" smtClean="0"/>
          </a:p>
        </p:txBody>
      </p:sp>
      <p:sp>
        <p:nvSpPr>
          <p:cNvPr id="2052" name="Rectangle 2"/>
          <p:cNvSpPr>
            <a:spLocks noGrp="1" noChangeArrowheads="1"/>
          </p:cNvSpPr>
          <p:nvPr>
            <p:ph type="body" idx="1"/>
          </p:nvPr>
        </p:nvSpPr>
        <p:spPr>
          <a:xfrm>
            <a:off x="457200" y="1600200"/>
            <a:ext cx="7210425" cy="4525963"/>
          </a:xfrm>
        </p:spPr>
        <p:txBody>
          <a:bodyPr>
            <a:normAutofit lnSpcReduction="10000"/>
          </a:bodyPr>
          <a:lstStyle/>
          <a:p>
            <a:pPr marL="604838" indent="-604838" eaLnBrk="1" hangingPunct="1">
              <a:spcBef>
                <a:spcPts val="700"/>
              </a:spcBef>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400" dirty="0" smtClean="0"/>
              <a:t>Determinación del nivel óptimo de prestación de los servicios:</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000" dirty="0" smtClean="0"/>
              <a:t>El cálculo anterior demuestra que el tamaño de la población es un factor determinante del coste unitario de los servicios.</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000" dirty="0" smtClean="0"/>
              <a:t>El coste se incrementa de manera relevante en los municipios de tramo 1.</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000" dirty="0" smtClean="0"/>
              <a:t>En el tramo 2 la diferencia es menor, pero también es más elevado que en los dos siguientes</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000" b="1" dirty="0" smtClean="0"/>
              <a:t>Conclusiones: </a:t>
            </a:r>
          </a:p>
          <a:p>
            <a:pPr marL="1409700" lvl="2"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1600" b="1" dirty="0" smtClean="0"/>
              <a:t>El nivel óptimo de prestación de los servicios se encuentra en municipios de más de 20.000 habitantes.</a:t>
            </a:r>
          </a:p>
          <a:p>
            <a:pPr marL="1409700" lvl="2"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1600" b="1" dirty="0" smtClean="0"/>
              <a:t>Por ello mismo, la medida normativa debe afectar a los municipios de hasta 20.000 habitantes, que deben realizar el esfuerzo de ajustarse al coste estándar.</a:t>
            </a:r>
          </a:p>
          <a:p>
            <a:pPr marL="604838" indent="-604838" eaLnBrk="1" hangingPunct="1">
              <a:spcBef>
                <a:spcPts val="700"/>
              </a:spcBef>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endParaRPr lang="es-ES" sz="2000" dirty="0" smtClean="0"/>
          </a:p>
          <a:p>
            <a:pPr marL="604838" indent="-604838" eaLnBrk="1" hangingPunct="1">
              <a:spcBef>
                <a:spcPts val="700"/>
              </a:spcBef>
              <a:buFont typeface="Arial" charset="0"/>
              <a:buNone/>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endParaRPr lang="es-ES" sz="2800"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
          <p:cNvSpPr>
            <a:spLocks noGrp="1" noChangeArrowheads="1"/>
          </p:cNvSpPr>
          <p:nvPr>
            <p:ph type="title"/>
          </p:nvPr>
        </p:nvSpPr>
        <p:spPr>
          <a:xfrm>
            <a:off x="457200" y="250825"/>
            <a:ext cx="8229600" cy="1190625"/>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sz="2800" smtClean="0"/>
              <a:t>Coste estándar</a:t>
            </a:r>
            <a:endParaRPr lang="en-GB" sz="2800" smtClean="0"/>
          </a:p>
        </p:txBody>
      </p:sp>
      <p:sp>
        <p:nvSpPr>
          <p:cNvPr id="2052" name="Rectangle 2"/>
          <p:cNvSpPr>
            <a:spLocks noGrp="1" noChangeArrowheads="1"/>
          </p:cNvSpPr>
          <p:nvPr>
            <p:ph type="body" idx="1"/>
          </p:nvPr>
        </p:nvSpPr>
        <p:spPr>
          <a:xfrm>
            <a:off x="457200" y="1600200"/>
            <a:ext cx="7210425" cy="4525963"/>
          </a:xfrm>
        </p:spPr>
        <p:txBody>
          <a:bodyPr>
            <a:normAutofit lnSpcReduction="10000"/>
          </a:bodyPr>
          <a:lstStyle/>
          <a:p>
            <a:pPr marL="604838" indent="-604838" eaLnBrk="1" hangingPunct="1">
              <a:spcBef>
                <a:spcPts val="700"/>
              </a:spcBef>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 sz="2400" dirty="0" smtClean="0"/>
              <a:t>Búsqueda de otros factores relevantes, adicionales al tamaño de la población. La edad de la población</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_tradnl" sz="1600" dirty="0" smtClean="0"/>
              <a:t>La distribución por edades de los municipios se conoce en tramos de 5 años, de manera que se puede comprobar cuál es el peso de la población menor de 15 años y la población mayor de 65 años.</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_tradnl" sz="1600" dirty="0" smtClean="0"/>
              <a:t>El análisis econométrico no ha sido concluyente, ya que se ha analizado el efecto generado por el mayor peso de jóvenes y mayores en el conjunto de la población, y el resultado varía según la Comunidad considerada.</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_tradnl" sz="1600" dirty="0" smtClean="0"/>
              <a:t>Hay Comunidades para las que contar con un peso poblacional elevado de mayores de 65 años está vinculado con mayores costes medios per cápita, pero otras en las que ocurre lo contrario. Con la población joven sucede lo mismo, ya que los efectos se presentan con signo contrario según la Comunidad Autónoma. </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_tradnl" sz="1600" dirty="0" smtClean="0"/>
              <a:t>Muchos de los servicios considerados no están vinculados a la juventud o envejecimiento del municipio. </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r>
              <a:rPr lang="es-ES_tradnl" sz="1600" dirty="0" smtClean="0"/>
              <a:t>Al realizarse el cálculo de forma agregada, pueden existir compensaciones. </a:t>
            </a:r>
            <a:endParaRPr lang="es-ES" sz="1600" dirty="0" smtClean="0"/>
          </a:p>
          <a:p>
            <a:pPr marL="604838" indent="-604838" eaLnBrk="1" hangingPunct="1">
              <a:spcBef>
                <a:spcPts val="700"/>
              </a:spcBef>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endParaRPr lang="es-ES" sz="2000" dirty="0" smtClean="0"/>
          </a:p>
          <a:p>
            <a:pPr marL="604838" indent="-604838" eaLnBrk="1" hangingPunct="1">
              <a:spcBef>
                <a:spcPts val="700"/>
              </a:spcBef>
              <a:buFont typeface="Arial" charset="0"/>
              <a:buNone/>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defRPr/>
            </a:pPr>
            <a:endParaRPr lang="es-ES" sz="2800"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ChangeArrowheads="1"/>
          </p:cNvSpPr>
          <p:nvPr>
            <p:ph type="title"/>
          </p:nvPr>
        </p:nvSpPr>
        <p:spPr>
          <a:xfrm>
            <a:off x="457200" y="250825"/>
            <a:ext cx="8229600" cy="1190625"/>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sz="2800" smtClean="0"/>
              <a:t>Coste estándar</a:t>
            </a:r>
            <a:endParaRPr lang="en-GB" sz="2800" smtClean="0"/>
          </a:p>
        </p:txBody>
      </p:sp>
      <p:sp>
        <p:nvSpPr>
          <p:cNvPr id="37891" name="Rectangle 2"/>
          <p:cNvSpPr>
            <a:spLocks noGrp="1" noChangeArrowheads="1"/>
          </p:cNvSpPr>
          <p:nvPr>
            <p:ph type="body" idx="1"/>
          </p:nvPr>
        </p:nvSpPr>
        <p:spPr>
          <a:xfrm>
            <a:off x="457200" y="1600200"/>
            <a:ext cx="7210425" cy="4525963"/>
          </a:xfrm>
        </p:spPr>
        <p:txBody>
          <a:bodyPr/>
          <a:lstStyle/>
          <a:p>
            <a:pPr marL="604838" indent="-604838" eaLnBrk="1" hangingPunct="1">
              <a:spcBef>
                <a:spcPts val="700"/>
              </a:spcBef>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pPr>
            <a:r>
              <a:rPr lang="es-ES" sz="2400" smtClean="0"/>
              <a:t>Búsqueda de otros factores relevantes, adicionales al tamaño de la población. La densidad (I)</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pPr>
            <a:r>
              <a:rPr lang="es-ES_tradnl" sz="2000" smtClean="0"/>
              <a:t>Análisis de la densidad de población en los municipios objeto de actuación (aquellos que cuentan con una población de hasta 20.000 habitantes). </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pPr>
            <a:r>
              <a:rPr lang="es-ES_tradnl" sz="2000" smtClean="0"/>
              <a:t>También se analizó la densidad para el total de los municipios, independientemente del número de habitantes, y en ambos casos la distribución era parecida, con mayor dispersión al considerar el total de los municipios.</a:t>
            </a:r>
          </a:p>
          <a:p>
            <a:pPr marL="1004888" lvl="1" indent="-604838" eaLnBrk="1" hangingPunct="1">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pPr>
            <a:endParaRPr lang="es-ES" sz="2000" smtClean="0"/>
          </a:p>
          <a:p>
            <a:pPr marL="604838" indent="-604838" eaLnBrk="1" hangingPunct="1">
              <a:spcBef>
                <a:spcPts val="700"/>
              </a:spcBef>
              <a:buFontTx/>
              <a:buNone/>
              <a:tabLst>
                <a:tab pos="712788" algn="l"/>
                <a:tab pos="1162050" algn="l"/>
                <a:tab pos="1611313" algn="l"/>
                <a:tab pos="2060575" algn="l"/>
                <a:tab pos="2509838" algn="l"/>
                <a:tab pos="2959100" algn="l"/>
                <a:tab pos="3408363" algn="l"/>
                <a:tab pos="3857625" algn="l"/>
                <a:tab pos="4306888" algn="l"/>
                <a:tab pos="4756150" algn="l"/>
                <a:tab pos="5205413" algn="l"/>
                <a:tab pos="5654675" algn="l"/>
                <a:tab pos="6103938" algn="l"/>
                <a:tab pos="6553200" algn="l"/>
                <a:tab pos="7002463" algn="l"/>
                <a:tab pos="7451725" algn="l"/>
                <a:tab pos="7900988" algn="l"/>
                <a:tab pos="8350250" algn="l"/>
                <a:tab pos="8799513" algn="l"/>
                <a:tab pos="9248775" algn="l"/>
              </a:tabLst>
            </a:pPr>
            <a:endParaRPr lang="es-ES" sz="28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
          <p:cNvSpPr>
            <a:spLocks noGrp="1" noChangeArrowheads="1"/>
          </p:cNvSpPr>
          <p:nvPr>
            <p:ph type="title"/>
          </p:nvPr>
        </p:nvSpPr>
        <p:spPr>
          <a:xfrm>
            <a:off x="457200" y="250825"/>
            <a:ext cx="8229600" cy="1190625"/>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sz="2800" smtClean="0"/>
              <a:t>Coste estándar: consecuencias jurídicas</a:t>
            </a:r>
            <a:endParaRPr lang="en-GB" sz="2800" smtClean="0"/>
          </a:p>
        </p:txBody>
      </p:sp>
      <p:sp>
        <p:nvSpPr>
          <p:cNvPr id="2052" name="Rectangle 2"/>
          <p:cNvSpPr>
            <a:spLocks noGrp="1" noChangeArrowheads="1"/>
          </p:cNvSpPr>
          <p:nvPr>
            <p:ph type="body" idx="1"/>
          </p:nvPr>
        </p:nvSpPr>
        <p:spPr>
          <a:xfrm>
            <a:off x="457200" y="1600200"/>
            <a:ext cx="7210425" cy="4525963"/>
          </a:xfrm>
        </p:spPr>
        <p:txBody>
          <a:bodyPr>
            <a:normAutofit lnSpcReduction="10000"/>
          </a:bodyPr>
          <a:lstStyle/>
          <a:p>
            <a:pPr>
              <a:defRPr/>
            </a:pPr>
            <a:r>
              <a:rPr lang="es-ES" sz="2000" dirty="0" smtClean="0"/>
              <a:t>Art. 26.3: En los Municipios con población inferior a 20.000 habitantes, las Diputaciones, o los Cabildos o Consejos Insulares en su caso, asumirán el ejercicio de las competencias para la prestación común y obligatoria, a nivel provincial o </a:t>
            </a:r>
            <a:r>
              <a:rPr lang="es-ES" sz="2000" dirty="0" err="1" smtClean="0"/>
              <a:t>infraprovincial</a:t>
            </a:r>
            <a:r>
              <a:rPr lang="es-ES" sz="2000" dirty="0" smtClean="0"/>
              <a:t>, de los servicios previstos en este precepto, cuando la prestación en el ámbito municipal, ya sea en razón de la naturaleza del servicio, la población, o la sostenibilidad financiera, no cumpla con el coste estándar de los servicios a que se refiere el apartado anterior, o sea ineficiente en atención a las economías de escala.</a:t>
            </a:r>
          </a:p>
          <a:p>
            <a:pPr>
              <a:defRPr/>
            </a:pPr>
            <a:r>
              <a:rPr lang="es-ES" sz="2000" dirty="0" smtClean="0"/>
              <a:t>En las Comunidades Autónomas </a:t>
            </a:r>
            <a:r>
              <a:rPr lang="es-ES" sz="2000" dirty="0" err="1" smtClean="0"/>
              <a:t>uniprovinciales</a:t>
            </a:r>
            <a:r>
              <a:rPr lang="es-ES" sz="2000" dirty="0" smtClean="0"/>
              <a:t> serán éstas las que asuman el servicio.</a:t>
            </a:r>
          </a:p>
          <a:p>
            <a:pPr>
              <a:defRPr/>
            </a:pPr>
            <a:r>
              <a:rPr lang="es-ES" sz="2000" dirty="0" smtClean="0"/>
              <a:t>Traspaso de medios materiales y personales a coste estándar.</a:t>
            </a:r>
          </a:p>
          <a:p>
            <a:pPr>
              <a:defRPr/>
            </a:pPr>
            <a:r>
              <a:rPr lang="es-ES" sz="2000" dirty="0" smtClean="0"/>
              <a:t>Art. 26.6: La pérdida del servicio no es permanente, sino que existe posible reversión en un plazo de cinco años.</a:t>
            </a:r>
          </a:p>
          <a:p>
            <a:pPr>
              <a:defRPr/>
            </a:pPr>
            <a:endParaRPr lang="es-ES" sz="2800"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p:cNvSpPr>
            <a:spLocks noGrp="1" noChangeArrowheads="1"/>
          </p:cNvSpPr>
          <p:nvPr>
            <p:ph type="title"/>
          </p:nvPr>
        </p:nvSpPr>
        <p:spPr>
          <a:xfrm>
            <a:off x="457200" y="250825"/>
            <a:ext cx="8229600" cy="1190625"/>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sz="2800" smtClean="0"/>
              <a:t>Coste estándar: consecuencias jurídicas</a:t>
            </a:r>
            <a:endParaRPr lang="en-GB" sz="2800" smtClean="0"/>
          </a:p>
        </p:txBody>
      </p:sp>
      <p:sp>
        <p:nvSpPr>
          <p:cNvPr id="39939" name="Rectangle 2"/>
          <p:cNvSpPr>
            <a:spLocks noGrp="1" noChangeArrowheads="1"/>
          </p:cNvSpPr>
          <p:nvPr>
            <p:ph type="body" idx="1"/>
          </p:nvPr>
        </p:nvSpPr>
        <p:spPr>
          <a:xfrm>
            <a:off x="457200" y="1600200"/>
            <a:ext cx="7210425" cy="4525963"/>
          </a:xfrm>
        </p:spPr>
        <p:txBody>
          <a:bodyPr/>
          <a:lstStyle/>
          <a:p>
            <a:r>
              <a:rPr lang="es-ES" sz="2000" smtClean="0"/>
              <a:t>Potestad tributaria.</a:t>
            </a:r>
          </a:p>
          <a:p>
            <a:r>
              <a:rPr lang="es-ES" sz="2000" smtClean="0"/>
              <a:t>Art. 26.5: obligación de exigencia de tasas por los servicios obligatorios. Ello debería implicar cobertura del coste del servicio.</a:t>
            </a:r>
          </a:p>
          <a:p>
            <a:r>
              <a:rPr lang="es-ES" sz="2000" smtClean="0"/>
              <a:t>Art. 26.6: En los casos de traspaso del servicio, se atribuye a la Diputación o Comunidad Autónoma la titularidad de la competencia y el ejercicio de la potestad reglamentaria para la aprobación de las Ordenanzas fiscales reguladoras de las tasas, así como la potestad de imposición de los precios públicos. También le corresponde la competencia para la gestión y recaudación tributaria.</a:t>
            </a:r>
          </a:p>
          <a:p>
            <a:endParaRPr lang="es-ES" sz="28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p:cNvSpPr>
            <a:spLocks noGrp="1" noChangeArrowheads="1"/>
          </p:cNvSpPr>
          <p:nvPr>
            <p:ph type="title"/>
          </p:nvPr>
        </p:nvSpPr>
        <p:spPr>
          <a:xfrm>
            <a:off x="457200" y="250825"/>
            <a:ext cx="8229600" cy="1190625"/>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sz="2800" smtClean="0"/>
              <a:t>Actividades económicas</a:t>
            </a:r>
            <a:endParaRPr lang="en-GB" sz="2800" smtClean="0"/>
          </a:p>
        </p:txBody>
      </p:sp>
      <p:sp>
        <p:nvSpPr>
          <p:cNvPr id="40963" name="Rectangle 2"/>
          <p:cNvSpPr>
            <a:spLocks noGrp="1" noChangeArrowheads="1"/>
          </p:cNvSpPr>
          <p:nvPr>
            <p:ph type="body" idx="1"/>
          </p:nvPr>
        </p:nvSpPr>
        <p:spPr>
          <a:xfrm>
            <a:off x="457200" y="1600200"/>
            <a:ext cx="7210425" cy="4525963"/>
          </a:xfrm>
        </p:spPr>
        <p:txBody>
          <a:bodyPr/>
          <a:lstStyle/>
          <a:p>
            <a:r>
              <a:rPr lang="es-ES" sz="2000" smtClean="0"/>
              <a:t>Art. 86: Las entidades locales podrán ejercer la iniciativa pública para el desarrollo de actividades económicas, siempre que esté garantizado el cumplimiento del objetivo de estabilidad presupuestaria y de la sostenibilidad financiera del ejercicio de sus competencias. </a:t>
            </a:r>
          </a:p>
          <a:p>
            <a:r>
              <a:rPr lang="es-ES" sz="2000" smtClean="0"/>
              <a:t>En el expediente acreditativo de la conveniencia y oportunidad de la medida habrá de justificarse, en especial, que la entidad local presta todos los servicios mínimos, con arreglo al coste estándar de los servicios, en su caso, establecidos, así como que la iniciativa no genera riesgo para la sostenibilidad financiera del Municipio, ni en lo relativo al mantenimiento de los referidos servicios, ni a la propia actividad fruto de la iniciativa pública.</a:t>
            </a:r>
            <a:endParaRPr lang="es-ES" sz="28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p:cNvSpPr>
            <a:spLocks noGrp="1" noChangeArrowheads="1"/>
          </p:cNvSpPr>
          <p:nvPr>
            <p:ph type="title"/>
          </p:nvPr>
        </p:nvSpPr>
        <p:spPr>
          <a:xfrm>
            <a:off x="0" y="428625"/>
            <a:ext cx="8229600" cy="1190625"/>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800" smtClean="0"/>
          </a:p>
        </p:txBody>
      </p:sp>
      <p:sp>
        <p:nvSpPr>
          <p:cNvPr id="41987" name="Rectangle 2"/>
          <p:cNvSpPr>
            <a:spLocks noGrp="1" noChangeArrowheads="1"/>
          </p:cNvSpPr>
          <p:nvPr>
            <p:ph type="body" idx="1"/>
          </p:nvPr>
        </p:nvSpPr>
        <p:spPr>
          <a:xfrm>
            <a:off x="1000125" y="1285875"/>
            <a:ext cx="7210425" cy="4525963"/>
          </a:xfrm>
        </p:spPr>
        <p:txBody>
          <a:bodyPr/>
          <a:lstStyle/>
          <a:p>
            <a:pPr algn="ctr"/>
            <a:endParaRPr lang="es-ES" sz="4400" smtClean="0"/>
          </a:p>
          <a:p>
            <a:pPr algn="ctr">
              <a:buFontTx/>
              <a:buNone/>
            </a:pPr>
            <a:endParaRPr lang="es-ES" sz="4400" smtClean="0"/>
          </a:p>
          <a:p>
            <a:pPr algn="ctr">
              <a:buFontTx/>
              <a:buNone/>
            </a:pPr>
            <a:r>
              <a:rPr lang="es-ES" sz="4400" smtClean="0"/>
              <a:t>MUCHAS GRACIAS</a:t>
            </a:r>
          </a:p>
          <a:p>
            <a:pPr algn="ctr">
              <a:buFontTx/>
              <a:buNone/>
            </a:pPr>
            <a:endParaRPr lang="es-ES" sz="1800" smtClean="0"/>
          </a:p>
          <a:p>
            <a:pPr algn="ctr">
              <a:buFontTx/>
              <a:buNone/>
            </a:pPr>
            <a:r>
              <a:rPr lang="es-ES" sz="1800" smtClean="0">
                <a:hlinkClick r:id="rId3"/>
              </a:rPr>
              <a:t>andres.sanz@ief.minhap.es</a:t>
            </a:r>
            <a:endParaRPr lang="es-ES" sz="1800" smtClean="0"/>
          </a:p>
          <a:p>
            <a:pPr algn="ctr">
              <a:buFontTx/>
              <a:buNone/>
            </a:pPr>
            <a:r>
              <a:rPr lang="es-ES" sz="1800" smtClean="0">
                <a:hlinkClick r:id="rId4"/>
              </a:rPr>
              <a:t>alvaro.delblanco@ief.minhap.es</a:t>
            </a:r>
            <a:endParaRPr lang="es-ES" sz="1800" smtClean="0"/>
          </a:p>
          <a:p>
            <a:pPr algn="ctr">
              <a:buFontTx/>
              <a:buNone/>
            </a:pPr>
            <a:endParaRPr lang="es-ES" sz="12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Título"/>
          <p:cNvSpPr>
            <a:spLocks noGrp="1"/>
          </p:cNvSpPr>
          <p:nvPr>
            <p:ph type="title" idx="4294967295"/>
          </p:nvPr>
        </p:nvSpPr>
        <p:spPr>
          <a:xfrm>
            <a:off x="357188" y="500063"/>
            <a:ext cx="8358187" cy="1357312"/>
          </a:xfrm>
        </p:spPr>
        <p:txBody>
          <a:bodyPr/>
          <a:lstStyle/>
          <a:p>
            <a:pPr eaLnBrk="1" hangingPunct="1">
              <a:lnSpc>
                <a:spcPct val="100000"/>
              </a:lnSpc>
            </a:pPr>
            <a:r>
              <a:rPr lang="es-ES" sz="3600" smtClean="0">
                <a:solidFill>
                  <a:srgbClr val="000000"/>
                </a:solidFill>
                <a:latin typeface="Arial" charset="0"/>
              </a:rPr>
              <a:t>El contexto económico</a:t>
            </a:r>
            <a:endParaRPr lang="es-ES" sz="3600" b="1" smtClean="0">
              <a:solidFill>
                <a:srgbClr val="008000"/>
              </a:solidFill>
              <a:latin typeface="Calibri" pitchFamily="34" charset="0"/>
              <a:cs typeface="Times New Roman" pitchFamily="18" charset="0"/>
            </a:endParaRPr>
          </a:p>
        </p:txBody>
      </p:sp>
      <p:sp>
        <p:nvSpPr>
          <p:cNvPr id="6147" name="2 Marcador de texto"/>
          <p:cNvSpPr>
            <a:spLocks noGrp="1"/>
          </p:cNvSpPr>
          <p:nvPr>
            <p:ph type="body" sz="half" idx="1"/>
          </p:nvPr>
        </p:nvSpPr>
        <p:spPr>
          <a:xfrm>
            <a:off x="428625" y="1714500"/>
            <a:ext cx="8358188" cy="4071938"/>
          </a:xfrm>
        </p:spPr>
        <p:txBody>
          <a:bodyPr/>
          <a:lstStyle/>
          <a:p>
            <a:pPr>
              <a:defRPr/>
            </a:pPr>
            <a:endParaRPr lang="es-ES" sz="2000" b="1" dirty="0" smtClean="0">
              <a:solidFill>
                <a:schemeClr val="accent1">
                  <a:lumMod val="75000"/>
                </a:schemeClr>
              </a:solidFill>
            </a:endParaRPr>
          </a:p>
          <a:p>
            <a:pPr marL="609600" indent="-609600" eaLnBrk="1" hangingPunct="1">
              <a:defRPr/>
            </a:pPr>
            <a:r>
              <a:rPr lang="es-ES_tradnl" sz="2400" dirty="0" smtClean="0">
                <a:solidFill>
                  <a:srgbClr val="000000"/>
                </a:solidFill>
                <a:latin typeface="Arial"/>
              </a:rPr>
              <a:t>La existencia de dificultades financieras para los ayuntamientos constituye uno de los temas de eterno retorno en el sistema de distribución territorial del poder en España.</a:t>
            </a:r>
          </a:p>
          <a:p>
            <a:pPr marL="609600" indent="-609600" eaLnBrk="1" hangingPunct="1">
              <a:defRPr/>
            </a:pPr>
            <a:r>
              <a:rPr lang="es-ES_tradnl" sz="2400" dirty="0" smtClean="0">
                <a:solidFill>
                  <a:srgbClr val="000000"/>
                </a:solidFill>
                <a:latin typeface="Arial"/>
              </a:rPr>
              <a:t>Tradicionalmente, también ha existido siempre la percepción de que los ayuntamientos prestaban más servicios de los que legalmente les corresponden.</a:t>
            </a:r>
          </a:p>
          <a:p>
            <a:pPr marL="609600" indent="-609600" eaLnBrk="1" hangingPunct="1">
              <a:defRPr/>
            </a:pPr>
            <a:r>
              <a:rPr lang="es-ES_tradnl" sz="2400" dirty="0" smtClean="0">
                <a:solidFill>
                  <a:srgbClr val="000000"/>
                </a:solidFill>
                <a:latin typeface="Arial"/>
              </a:rPr>
              <a:t>En una situación de crisis como la actual, ambos factores se agudizan.</a:t>
            </a:r>
            <a:endParaRPr lang="es-ES" sz="2400" dirty="0" smtClean="0">
              <a:solidFill>
                <a:srgbClr val="000000"/>
              </a:solidFill>
              <a:latin typeface="Arial"/>
            </a:endParaRPr>
          </a:p>
          <a:p>
            <a:pPr marL="0" indent="4763">
              <a:buFontTx/>
              <a:buNone/>
              <a:defRPr/>
            </a:pPr>
            <a:endParaRPr lang="es-ES" sz="2000" i="1" dirty="0" smtClean="0"/>
          </a:p>
          <a:p>
            <a:pPr marL="0" indent="4763">
              <a:buFontTx/>
              <a:buNone/>
              <a:defRPr/>
            </a:pPr>
            <a:r>
              <a:rPr lang="es-ES" sz="2000" dirty="0" smtClean="0"/>
              <a:t>	</a:t>
            </a:r>
          </a:p>
          <a:p>
            <a:pPr marL="0" indent="4763">
              <a:buFontTx/>
              <a:buNone/>
              <a:defRPr/>
            </a:pPr>
            <a:r>
              <a:rPr lang="es-ES" sz="2000" dirty="0" smtClean="0"/>
              <a:t>	</a:t>
            </a:r>
          </a:p>
          <a:p>
            <a:pPr eaLnBrk="1" hangingPunct="1">
              <a:buFontTx/>
              <a:buNone/>
              <a:defRPr/>
            </a:pPr>
            <a:r>
              <a:rPr lang="es-ES" sz="2000" dirty="0" smtClean="0"/>
              <a:t/>
            </a:r>
            <a:br>
              <a:rPr lang="es-ES" sz="2000" dirty="0" smtClean="0"/>
            </a:br>
            <a:endParaRPr lang="es-ES"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idx="4294967295"/>
          </p:nvPr>
        </p:nvSpPr>
        <p:spPr>
          <a:xfrm>
            <a:off x="323850" y="333375"/>
            <a:ext cx="8359775" cy="1357313"/>
          </a:xfrm>
        </p:spPr>
        <p:txBody>
          <a:bodyPr/>
          <a:lstStyle/>
          <a:p>
            <a:pPr eaLnBrk="1" hangingPunct="1">
              <a:lnSpc>
                <a:spcPct val="100000"/>
              </a:lnSpc>
            </a:pPr>
            <a:r>
              <a:rPr lang="es-ES" sz="3600" smtClean="0">
                <a:solidFill>
                  <a:srgbClr val="000000"/>
                </a:solidFill>
                <a:latin typeface="Arial" charset="0"/>
              </a:rPr>
              <a:t>La perspectiva municipal</a:t>
            </a:r>
            <a:endParaRPr lang="es-ES" sz="3600" b="1" smtClean="0">
              <a:solidFill>
                <a:srgbClr val="008000"/>
              </a:solidFill>
              <a:latin typeface="Calibri" pitchFamily="34" charset="0"/>
              <a:cs typeface="Times New Roman" pitchFamily="18" charset="0"/>
            </a:endParaRPr>
          </a:p>
        </p:txBody>
      </p:sp>
      <p:sp>
        <p:nvSpPr>
          <p:cNvPr id="9219" name="2 Marcador de texto"/>
          <p:cNvSpPr>
            <a:spLocks noGrp="1"/>
          </p:cNvSpPr>
          <p:nvPr>
            <p:ph type="body" sz="half" idx="1"/>
          </p:nvPr>
        </p:nvSpPr>
        <p:spPr>
          <a:xfrm>
            <a:off x="357188" y="1928813"/>
            <a:ext cx="8359775" cy="3733800"/>
          </a:xfrm>
        </p:spPr>
        <p:txBody>
          <a:bodyPr/>
          <a:lstStyle/>
          <a:p>
            <a:pPr marL="609600" indent="-609600" eaLnBrk="1" hangingPunct="1"/>
            <a:r>
              <a:rPr lang="es-ES_tradnl" sz="2800" smtClean="0">
                <a:solidFill>
                  <a:srgbClr val="000000"/>
                </a:solidFill>
                <a:latin typeface="Arial" charset="0"/>
              </a:rPr>
              <a:t>Administración más próxima al ciudadano: primeros destinatarios de las demandas sociales de servicios públicos.</a:t>
            </a:r>
          </a:p>
          <a:p>
            <a:pPr marL="609600" indent="-609600" eaLnBrk="1" hangingPunct="1"/>
            <a:r>
              <a:rPr lang="es-ES_tradnl" sz="2800" smtClean="0">
                <a:solidFill>
                  <a:srgbClr val="000000"/>
                </a:solidFill>
                <a:latin typeface="Arial" charset="0"/>
              </a:rPr>
              <a:t>Como consecuencia de ello, se ven obligados, política y socialmente, a prestar una serie de servicios que no son de su competencia.</a:t>
            </a:r>
          </a:p>
          <a:p>
            <a:pPr marL="609600" indent="-609600" eaLnBrk="1" hangingPunct="1"/>
            <a:r>
              <a:rPr lang="es-ES_tradnl" sz="2800" smtClean="0">
                <a:solidFill>
                  <a:srgbClr val="000000"/>
                </a:solidFill>
                <a:latin typeface="Arial" charset="0"/>
              </a:rPr>
              <a:t>Lo anterior agrava sus problemas financieros.</a:t>
            </a:r>
            <a:endParaRPr lang="es-ES" sz="2800" smtClean="0">
              <a:solidFill>
                <a:srgbClr val="000000"/>
              </a:solidFill>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Título"/>
          <p:cNvSpPr>
            <a:spLocks noGrp="1"/>
          </p:cNvSpPr>
          <p:nvPr>
            <p:ph type="title" idx="4294967295"/>
          </p:nvPr>
        </p:nvSpPr>
        <p:spPr>
          <a:xfrm>
            <a:off x="392113" y="785813"/>
            <a:ext cx="8359775" cy="1357312"/>
          </a:xfrm>
        </p:spPr>
        <p:txBody>
          <a:bodyPr/>
          <a:lstStyle/>
          <a:p>
            <a:pPr eaLnBrk="1" hangingPunct="1">
              <a:lnSpc>
                <a:spcPct val="100000"/>
              </a:lnSpc>
            </a:pPr>
            <a:r>
              <a:rPr lang="es-ES" sz="3600" smtClean="0">
                <a:solidFill>
                  <a:srgbClr val="000000"/>
                </a:solidFill>
                <a:latin typeface="Arial" charset="0"/>
              </a:rPr>
              <a:t>El marco normativo </a:t>
            </a:r>
            <a:br>
              <a:rPr lang="es-ES" sz="3600" smtClean="0">
                <a:solidFill>
                  <a:srgbClr val="000000"/>
                </a:solidFill>
                <a:latin typeface="Arial" charset="0"/>
              </a:rPr>
            </a:br>
            <a:r>
              <a:rPr lang="es-ES" sz="3600" smtClean="0">
                <a:solidFill>
                  <a:srgbClr val="000000"/>
                </a:solidFill>
                <a:latin typeface="Arial" charset="0"/>
              </a:rPr>
              <a:t>competencial</a:t>
            </a:r>
            <a:endParaRPr lang="es-ES" sz="3600" b="1" smtClean="0">
              <a:solidFill>
                <a:srgbClr val="008000"/>
              </a:solidFill>
              <a:latin typeface="Calibri" pitchFamily="34" charset="0"/>
              <a:cs typeface="Times New Roman" pitchFamily="18" charset="0"/>
            </a:endParaRPr>
          </a:p>
        </p:txBody>
      </p:sp>
      <p:sp>
        <p:nvSpPr>
          <p:cNvPr id="6147" name="2 Marcador de texto"/>
          <p:cNvSpPr>
            <a:spLocks noGrp="1"/>
          </p:cNvSpPr>
          <p:nvPr>
            <p:ph type="body" sz="half" idx="1"/>
          </p:nvPr>
        </p:nvSpPr>
        <p:spPr>
          <a:xfrm>
            <a:off x="428625" y="2000250"/>
            <a:ext cx="8359775" cy="3733800"/>
          </a:xfrm>
        </p:spPr>
        <p:txBody>
          <a:bodyPr/>
          <a:lstStyle/>
          <a:p>
            <a:pPr marL="0" indent="15875">
              <a:buFontTx/>
              <a:buNone/>
              <a:defRPr/>
            </a:pPr>
            <a:endParaRPr lang="es-ES" sz="2400" b="1" dirty="0" smtClean="0">
              <a:solidFill>
                <a:schemeClr val="accent1">
                  <a:lumMod val="75000"/>
                </a:schemeClr>
              </a:solidFill>
            </a:endParaRPr>
          </a:p>
          <a:p>
            <a:pPr marL="609600" indent="-609600" eaLnBrk="1" hangingPunct="1">
              <a:defRPr/>
            </a:pPr>
            <a:r>
              <a:rPr lang="es-ES_tradnl" sz="2800" dirty="0" smtClean="0">
                <a:solidFill>
                  <a:srgbClr val="000000"/>
                </a:solidFill>
                <a:latin typeface="Arial"/>
              </a:rPr>
              <a:t>Complejidad y ambigüedad en la definición de las competencias municipales.</a:t>
            </a:r>
          </a:p>
          <a:p>
            <a:pPr marL="609600" indent="-609600" eaLnBrk="1" hangingPunct="1">
              <a:defRPr/>
            </a:pPr>
            <a:r>
              <a:rPr lang="es-ES_tradnl" sz="2800" dirty="0" smtClean="0">
                <a:solidFill>
                  <a:srgbClr val="000000"/>
                </a:solidFill>
                <a:latin typeface="Arial"/>
              </a:rPr>
              <a:t>Constitución Española: </a:t>
            </a:r>
          </a:p>
          <a:p>
            <a:pPr marL="1009650" lvl="1" indent="-609600" eaLnBrk="1" hangingPunct="1">
              <a:defRPr/>
            </a:pPr>
            <a:r>
              <a:rPr lang="es-ES_tradnl" sz="2400" dirty="0" smtClean="0">
                <a:solidFill>
                  <a:srgbClr val="000000"/>
                </a:solidFill>
                <a:latin typeface="Arial"/>
              </a:rPr>
              <a:t>Art. 140: garantiza la autonomía municipal.</a:t>
            </a:r>
          </a:p>
          <a:p>
            <a:pPr marL="1009650" lvl="1" indent="-609600" eaLnBrk="1" hangingPunct="1">
              <a:defRPr/>
            </a:pPr>
            <a:r>
              <a:rPr lang="es-ES_tradnl" sz="2400" dirty="0" smtClean="0">
                <a:solidFill>
                  <a:srgbClr val="000000"/>
                </a:solidFill>
                <a:latin typeface="Arial"/>
              </a:rPr>
              <a:t>Art. 142: garantiza la suficiencia financiera de las Haciendas Locales para el desempeño de sus funciones.</a:t>
            </a:r>
            <a:endParaRPr lang="es-ES" sz="2400" dirty="0" smtClean="0">
              <a:solidFill>
                <a:srgbClr val="000000"/>
              </a:solidFill>
              <a:latin typeface="Arial"/>
            </a:endParaRPr>
          </a:p>
          <a:p>
            <a:pPr>
              <a:defRPr/>
            </a:pPr>
            <a:endParaRPr lang="es-ES" sz="2000" b="1" dirty="0" smtClean="0">
              <a:solidFill>
                <a:schemeClr val="accent1">
                  <a:lumMod val="75000"/>
                </a:schemeClr>
              </a:solidFill>
            </a:endParaRPr>
          </a:p>
          <a:p>
            <a:pPr marL="0" indent="4763">
              <a:buFontTx/>
              <a:buNone/>
              <a:defRPr/>
            </a:pPr>
            <a:endParaRPr lang="es-ES" sz="2000" i="1" dirty="0" smtClean="0"/>
          </a:p>
          <a:p>
            <a:pPr marL="0" indent="4763">
              <a:buFontTx/>
              <a:buNone/>
              <a:defRPr/>
            </a:pPr>
            <a:r>
              <a:rPr lang="es-ES" sz="2000" dirty="0" smtClean="0"/>
              <a:t>	</a:t>
            </a:r>
          </a:p>
          <a:p>
            <a:pPr marL="0" indent="4763">
              <a:buFontTx/>
              <a:buNone/>
              <a:defRPr/>
            </a:pPr>
            <a:r>
              <a:rPr lang="es-ES" sz="2000" dirty="0" smtClean="0"/>
              <a:t>	</a:t>
            </a:r>
          </a:p>
          <a:p>
            <a:pPr eaLnBrk="1" hangingPunct="1">
              <a:buFontTx/>
              <a:buNone/>
              <a:defRPr/>
            </a:pPr>
            <a:r>
              <a:rPr lang="es-ES" sz="2000" dirty="0" smtClean="0"/>
              <a:t/>
            </a:r>
            <a:br>
              <a:rPr lang="es-ES" sz="2000" dirty="0" smtClean="0"/>
            </a:br>
            <a:endParaRPr lang="es-ES" sz="2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p:cNvSpPr>
            <a:spLocks noGrp="1"/>
          </p:cNvSpPr>
          <p:nvPr>
            <p:ph type="title" idx="4294967295"/>
          </p:nvPr>
        </p:nvSpPr>
        <p:spPr>
          <a:xfrm>
            <a:off x="392113" y="500063"/>
            <a:ext cx="8359775" cy="1357312"/>
          </a:xfrm>
        </p:spPr>
        <p:txBody>
          <a:bodyPr/>
          <a:lstStyle/>
          <a:p>
            <a:pPr eaLnBrk="1" hangingPunct="1">
              <a:lnSpc>
                <a:spcPct val="100000"/>
              </a:lnSpc>
            </a:pPr>
            <a:r>
              <a:rPr lang="es-ES" sz="3600" smtClean="0">
                <a:solidFill>
                  <a:srgbClr val="000000"/>
                </a:solidFill>
                <a:latin typeface="Arial" charset="0"/>
              </a:rPr>
              <a:t>El marco normativo </a:t>
            </a:r>
            <a:br>
              <a:rPr lang="es-ES" sz="3600" smtClean="0">
                <a:solidFill>
                  <a:srgbClr val="000000"/>
                </a:solidFill>
                <a:latin typeface="Arial" charset="0"/>
              </a:rPr>
            </a:br>
            <a:r>
              <a:rPr lang="es-ES" sz="3600" smtClean="0">
                <a:solidFill>
                  <a:srgbClr val="000000"/>
                </a:solidFill>
                <a:latin typeface="Arial" charset="0"/>
              </a:rPr>
              <a:t>competencial</a:t>
            </a:r>
            <a:endParaRPr lang="es-ES" sz="1800" b="1" smtClean="0">
              <a:solidFill>
                <a:srgbClr val="008000"/>
              </a:solidFill>
              <a:latin typeface="Calibri" pitchFamily="34" charset="0"/>
              <a:cs typeface="Times New Roman" pitchFamily="18" charset="0"/>
            </a:endParaRPr>
          </a:p>
        </p:txBody>
      </p:sp>
      <p:sp>
        <p:nvSpPr>
          <p:cNvPr id="11267" name="Segnaposto testo 3"/>
          <p:cNvSpPr>
            <a:spLocks noGrp="1"/>
          </p:cNvSpPr>
          <p:nvPr>
            <p:ph type="body" sz="half" idx="1"/>
          </p:nvPr>
        </p:nvSpPr>
        <p:spPr>
          <a:xfrm>
            <a:off x="914400" y="1905000"/>
            <a:ext cx="7586663" cy="3733800"/>
          </a:xfrm>
        </p:spPr>
        <p:txBody>
          <a:bodyPr/>
          <a:lstStyle/>
          <a:p>
            <a:pPr marL="609600" indent="-609600" eaLnBrk="1" hangingPunct="1">
              <a:buFontTx/>
              <a:buNone/>
              <a:defRPr/>
            </a:pPr>
            <a:r>
              <a:rPr lang="es-ES_tradnl" sz="2600" dirty="0" smtClean="0">
                <a:solidFill>
                  <a:srgbClr val="000000"/>
                </a:solidFill>
                <a:latin typeface="Arial"/>
              </a:rPr>
              <a:t>Ley de Bases de Régimen Local</a:t>
            </a:r>
          </a:p>
          <a:p>
            <a:pPr marL="609600" indent="-609600" eaLnBrk="1" hangingPunct="1">
              <a:buFontTx/>
              <a:buNone/>
              <a:defRPr/>
            </a:pPr>
            <a:r>
              <a:rPr lang="es-ES_tradnl" sz="2600" dirty="0" smtClean="0">
                <a:solidFill>
                  <a:srgbClr val="000000"/>
                </a:solidFill>
                <a:latin typeface="Arial"/>
              </a:rPr>
              <a:t>Art. 2: </a:t>
            </a:r>
            <a:r>
              <a:rPr lang="es-ES" sz="2200" i="1" dirty="0" smtClean="0">
                <a:solidFill>
                  <a:srgbClr val="000000"/>
                </a:solidFill>
                <a:latin typeface="Arial"/>
              </a:rPr>
              <a:t>“para dar efectividad a la autonomía de gestión que la Constitución garantiza a las entidades locales, la legislación estatal y autonómica reguladora de los distintos sectores de actividad pública, según la distribución constitucional de competencias, deberá asegurar a los municipios su derecho a intervenir en cuantos asuntos afecten a sus intereses, atribuyéndoles competencias considerando las características de la acción pública y la capacidad de gestión de la entidad local”</a:t>
            </a:r>
            <a:r>
              <a:rPr lang="es-ES" sz="2200" dirty="0" smtClean="0">
                <a:solidFill>
                  <a:srgbClr val="000000"/>
                </a:solidFill>
                <a:latin typeface="Arial"/>
              </a:rPr>
              <a:t>. </a:t>
            </a:r>
          </a:p>
          <a:p>
            <a:pPr>
              <a:defRPr/>
            </a:pPr>
            <a:endParaRPr lang="es-E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a:t>
            </a:r>
            <a:br>
              <a:rPr lang="es-ES" sz="3600" smtClean="0"/>
            </a:br>
            <a:r>
              <a:rPr lang="es-ES" sz="3600" smtClean="0"/>
              <a:t>competencial</a:t>
            </a:r>
          </a:p>
        </p:txBody>
      </p:sp>
      <p:sp>
        <p:nvSpPr>
          <p:cNvPr id="5124" name="Rectangle 3"/>
          <p:cNvSpPr>
            <a:spLocks noGrp="1" noChangeArrowheads="1"/>
          </p:cNvSpPr>
          <p:nvPr>
            <p:ph type="body" sz="half" idx="1"/>
          </p:nvPr>
        </p:nvSpPr>
        <p:spPr>
          <a:xfrm>
            <a:off x="457200" y="1600200"/>
            <a:ext cx="7210425" cy="4525963"/>
          </a:xfrm>
        </p:spPr>
        <p:txBody>
          <a:bodyPr>
            <a:normAutofit fontScale="77500" lnSpcReduction="20000"/>
          </a:bodyPr>
          <a:lstStyle/>
          <a:p>
            <a:pPr marL="609600" indent="-609600" eaLnBrk="1" hangingPunct="1">
              <a:defRPr/>
            </a:pPr>
            <a:r>
              <a:rPr lang="es-ES_tradnl" sz="2800" dirty="0" smtClean="0"/>
              <a:t>Ley de Bases de Régimen Local</a:t>
            </a:r>
          </a:p>
          <a:p>
            <a:pPr>
              <a:defRPr/>
            </a:pPr>
            <a:r>
              <a:rPr lang="es-ES_tradnl" sz="2800" dirty="0" smtClean="0"/>
              <a:t>Art. 26.1: </a:t>
            </a:r>
            <a:r>
              <a:rPr lang="es-ES" sz="2400" i="1" dirty="0" smtClean="0"/>
              <a:t>Los Municipios, por sí o asociados, deberán prestar, en todo caso, los servicios siguientes:</a:t>
            </a:r>
            <a:endParaRPr lang="es-ES" sz="2400" dirty="0" smtClean="0"/>
          </a:p>
          <a:p>
            <a:pPr>
              <a:defRPr/>
            </a:pPr>
            <a:r>
              <a:rPr lang="es-ES" sz="2400" i="1" dirty="0" smtClean="0"/>
              <a:t>En todos los Municipios: alumbrado público, cementerio, recogida de residuos, limpieza viaria, abastecimiento domiciliario de agua potable, alcantarillado, acceso a los núcleos de población, pavimentación de las vías públicas y control de alimentos y bebidas.</a:t>
            </a:r>
            <a:endParaRPr lang="es-ES" sz="2400" dirty="0" smtClean="0"/>
          </a:p>
          <a:p>
            <a:pPr>
              <a:defRPr/>
            </a:pPr>
            <a:r>
              <a:rPr lang="es-ES" sz="2400" i="1" dirty="0" smtClean="0"/>
              <a:t>En los Municipios con población superior a 5.000 habitantes, además: parque público, biblioteca pública, mercado y tratamiento de residuos.</a:t>
            </a:r>
            <a:endParaRPr lang="es-ES" sz="2400" dirty="0" smtClean="0"/>
          </a:p>
          <a:p>
            <a:pPr>
              <a:defRPr/>
            </a:pPr>
            <a:r>
              <a:rPr lang="es-ES" sz="2400" i="1" dirty="0" smtClean="0"/>
              <a:t>En los municipios con población superior a 20.000 habitantes, además: protección civil, prestación de servicios sociales, prevención y extinción de incendios e instalaciones deportivas de uso público.</a:t>
            </a:r>
            <a:endParaRPr lang="es-ES" sz="2400" dirty="0" smtClean="0"/>
          </a:p>
          <a:p>
            <a:pPr>
              <a:defRPr/>
            </a:pPr>
            <a:r>
              <a:rPr lang="es-ES" sz="2400" i="1" dirty="0" smtClean="0"/>
              <a:t>En los Municipios con población superior a 50.000 habitantes, además: transporte colectivo urbano de viajeros y protección del medio ambiente”.</a:t>
            </a:r>
            <a:endParaRPr lang="es-ES" sz="2400" dirty="0" smtClean="0"/>
          </a:p>
          <a:p>
            <a:pPr marL="609600" indent="-609600" eaLnBrk="1" hangingPunct="1">
              <a:buFontTx/>
              <a:buNone/>
              <a:defRPr/>
            </a:pPr>
            <a:endParaRPr lang="es-ES" sz="2400" dirty="0" smtClean="0"/>
          </a:p>
        </p:txBody>
      </p:sp>
      <p:sp>
        <p:nvSpPr>
          <p:cNvPr id="12292"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00063" y="285750"/>
            <a:ext cx="8229600" cy="1143000"/>
          </a:xfrm>
        </p:spPr>
        <p:txBody>
          <a:bodyPr/>
          <a:lstStyle/>
          <a:p>
            <a:pPr eaLnBrk="1" hangingPunct="1"/>
            <a:r>
              <a:rPr lang="es-ES" sz="3600" smtClean="0"/>
              <a:t>El marco normativo </a:t>
            </a:r>
            <a:br>
              <a:rPr lang="es-ES" sz="3600" smtClean="0"/>
            </a:br>
            <a:r>
              <a:rPr lang="es-ES" sz="3600" smtClean="0"/>
              <a:t>competencial</a:t>
            </a:r>
          </a:p>
        </p:txBody>
      </p:sp>
      <p:sp>
        <p:nvSpPr>
          <p:cNvPr id="5124" name="Rectangle 3"/>
          <p:cNvSpPr>
            <a:spLocks noGrp="1" noChangeArrowheads="1"/>
          </p:cNvSpPr>
          <p:nvPr>
            <p:ph type="body" sz="half" idx="1"/>
          </p:nvPr>
        </p:nvSpPr>
        <p:spPr>
          <a:xfrm>
            <a:off x="1000125" y="1071563"/>
            <a:ext cx="7210425" cy="4525962"/>
          </a:xfrm>
        </p:spPr>
        <p:txBody>
          <a:bodyPr>
            <a:noAutofit/>
          </a:bodyPr>
          <a:lstStyle/>
          <a:p>
            <a:pPr marL="609600" indent="-609600" eaLnBrk="1" hangingPunct="1">
              <a:defRPr/>
            </a:pPr>
            <a:r>
              <a:rPr lang="es-ES_tradnl" sz="1800" dirty="0" smtClean="0"/>
              <a:t>Ley de Bases de Régimen Local</a:t>
            </a:r>
          </a:p>
          <a:p>
            <a:pPr>
              <a:defRPr/>
            </a:pPr>
            <a:r>
              <a:rPr lang="es-ES_tradnl" sz="1800" dirty="0" smtClean="0"/>
              <a:t>Art. 25.2:</a:t>
            </a:r>
            <a:r>
              <a:rPr lang="es-ES_tradnl" sz="2800" dirty="0" smtClean="0"/>
              <a:t> </a:t>
            </a:r>
            <a:r>
              <a:rPr lang="es-ES" sz="1200" i="1" dirty="0" smtClean="0"/>
              <a:t>2. El Municipio ejercerá, en todo caso, competencias, en los términos de la legislación del Estado y de las Comunidades Autónomas, en las siguientes materias:</a:t>
            </a:r>
            <a:endParaRPr lang="es-ES" sz="1200" dirty="0" smtClean="0"/>
          </a:p>
          <a:p>
            <a:pPr>
              <a:defRPr/>
            </a:pPr>
            <a:r>
              <a:rPr lang="es-ES" sz="1200" i="1" dirty="0" smtClean="0"/>
              <a:t>Seguridad en lugares públicos.</a:t>
            </a:r>
            <a:endParaRPr lang="es-ES" sz="1200" dirty="0" smtClean="0"/>
          </a:p>
          <a:p>
            <a:pPr>
              <a:defRPr/>
            </a:pPr>
            <a:r>
              <a:rPr lang="es-ES" sz="1200" i="1" dirty="0" smtClean="0"/>
              <a:t>Ordenación del tráfico de vehículos y personas en las vías urbanas.</a:t>
            </a:r>
            <a:endParaRPr lang="es-ES" sz="1200" dirty="0" smtClean="0"/>
          </a:p>
          <a:p>
            <a:pPr>
              <a:defRPr/>
            </a:pPr>
            <a:r>
              <a:rPr lang="es-ES" sz="1200" i="1" dirty="0" smtClean="0"/>
              <a:t>Protección civil, prevención y extinción de incendios.</a:t>
            </a:r>
            <a:endParaRPr lang="es-ES" sz="1200" dirty="0" smtClean="0"/>
          </a:p>
          <a:p>
            <a:pPr>
              <a:defRPr/>
            </a:pPr>
            <a:r>
              <a:rPr lang="es-ES" sz="1200" i="1" dirty="0" smtClean="0"/>
              <a:t>Ordenación, gestión, ejecución y disciplina urbanística; promoción y gestión de viviendas; parques y jardines, pavimentación de vías públicas urbanas y conservación de caminos y vías rurales.</a:t>
            </a:r>
            <a:endParaRPr lang="es-ES" sz="1200" dirty="0" smtClean="0"/>
          </a:p>
          <a:p>
            <a:pPr>
              <a:defRPr/>
            </a:pPr>
            <a:r>
              <a:rPr lang="es-ES" sz="1200" i="1" dirty="0" smtClean="0"/>
              <a:t>Patrimonio histórico-artístico.</a:t>
            </a:r>
            <a:endParaRPr lang="es-ES" sz="1200" dirty="0" smtClean="0"/>
          </a:p>
          <a:p>
            <a:pPr>
              <a:defRPr/>
            </a:pPr>
            <a:r>
              <a:rPr lang="es-ES" sz="1200" i="1" dirty="0" smtClean="0"/>
              <a:t>Protección del medio ambiente.</a:t>
            </a:r>
            <a:endParaRPr lang="es-ES" sz="1200" dirty="0" smtClean="0"/>
          </a:p>
          <a:p>
            <a:pPr>
              <a:defRPr/>
            </a:pPr>
            <a:r>
              <a:rPr lang="es-ES" sz="1200" i="1" dirty="0" smtClean="0"/>
              <a:t>Abastos, mataderos, ferias, mercados y defensa de usuarios y consumidores.</a:t>
            </a:r>
            <a:endParaRPr lang="es-ES" sz="1200" dirty="0" smtClean="0"/>
          </a:p>
          <a:p>
            <a:pPr>
              <a:defRPr/>
            </a:pPr>
            <a:r>
              <a:rPr lang="es-ES" sz="1200" i="1" dirty="0" smtClean="0"/>
              <a:t>Protección de la salubridad pública.</a:t>
            </a:r>
            <a:endParaRPr lang="es-ES" sz="1200" dirty="0" smtClean="0"/>
          </a:p>
          <a:p>
            <a:pPr>
              <a:defRPr/>
            </a:pPr>
            <a:r>
              <a:rPr lang="es-ES" sz="1200" i="1" dirty="0" smtClean="0"/>
              <a:t>Participación en la gestión de la atención primaria de la salud.</a:t>
            </a:r>
            <a:endParaRPr lang="es-ES" sz="1200" dirty="0" smtClean="0"/>
          </a:p>
          <a:p>
            <a:pPr>
              <a:defRPr/>
            </a:pPr>
            <a:r>
              <a:rPr lang="es-ES" sz="1200" i="1" dirty="0" smtClean="0"/>
              <a:t>Cementerios y servicios funerarios.</a:t>
            </a:r>
            <a:endParaRPr lang="es-ES" sz="1200" dirty="0" smtClean="0"/>
          </a:p>
          <a:p>
            <a:pPr>
              <a:defRPr/>
            </a:pPr>
            <a:r>
              <a:rPr lang="es-ES" sz="1200" i="1" dirty="0" smtClean="0"/>
              <a:t>Prestación de los servicios sociales y de promoción y reinserción social.</a:t>
            </a:r>
            <a:endParaRPr lang="es-ES" sz="1200" dirty="0" smtClean="0"/>
          </a:p>
          <a:p>
            <a:pPr>
              <a:defRPr/>
            </a:pPr>
            <a:r>
              <a:rPr lang="es-ES" sz="1200" i="1" dirty="0" smtClean="0"/>
              <a:t>Suministro de agua y alumbrado público; servicios de limpieza viaria, de recogida y tratamiento de residuos, alcantarillado y tratamiento de aguas residuales.</a:t>
            </a:r>
            <a:endParaRPr lang="es-ES" sz="1200" dirty="0" smtClean="0"/>
          </a:p>
          <a:p>
            <a:pPr>
              <a:defRPr/>
            </a:pPr>
            <a:r>
              <a:rPr lang="es-ES" sz="1200" i="1" dirty="0" smtClean="0"/>
              <a:t>Transporte público de viajeros.</a:t>
            </a:r>
            <a:endParaRPr lang="es-ES" sz="1200" dirty="0" smtClean="0"/>
          </a:p>
          <a:p>
            <a:pPr>
              <a:defRPr/>
            </a:pPr>
            <a:r>
              <a:rPr lang="es-ES" sz="1200" i="1" dirty="0" smtClean="0"/>
              <a:t>Actividades o instalaciones culturales y deportivas; ocupación del tiempo libre; turismo.</a:t>
            </a:r>
            <a:endParaRPr lang="es-ES" sz="1200" dirty="0" smtClean="0"/>
          </a:p>
          <a:p>
            <a:pPr>
              <a:defRPr/>
            </a:pPr>
            <a:r>
              <a:rPr lang="es-ES" sz="1200" i="1" dirty="0" smtClean="0"/>
              <a:t>Participar en la programación de la enseñanza y cooperar con la Administración educativa en la creación, construcción y sostenimiento de los centros docentes públicos, intervenir en sus órganos de gestión y participar en la vigilancia del cumplimiento de la escolaridad obligatoria”.</a:t>
            </a:r>
            <a:endParaRPr lang="es-ES" sz="1200" dirty="0" smtClean="0"/>
          </a:p>
          <a:p>
            <a:pPr>
              <a:defRPr/>
            </a:pPr>
            <a:endParaRPr lang="es-ES" sz="2400" dirty="0" smtClean="0"/>
          </a:p>
          <a:p>
            <a:pPr marL="609600" indent="-609600" eaLnBrk="1" hangingPunct="1">
              <a:buFontTx/>
              <a:buNone/>
              <a:defRPr/>
            </a:pPr>
            <a:endParaRPr lang="es-ES" sz="2400" dirty="0" smtClean="0"/>
          </a:p>
        </p:txBody>
      </p:sp>
      <p:sp>
        <p:nvSpPr>
          <p:cNvPr id="13316" name="4 Marcador de contenido"/>
          <p:cNvSpPr>
            <a:spLocks noGrp="1"/>
          </p:cNvSpPr>
          <p:nvPr>
            <p:ph sz="half" idx="2"/>
          </p:nvPr>
        </p:nvSpPr>
        <p:spPr/>
        <p:txBody>
          <a:bodyPr/>
          <a:lstStyle/>
          <a:p>
            <a:endParaRPr lang="es-E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7150</TotalTime>
  <Words>3330</Words>
  <Application>Microsoft Office PowerPoint</Application>
  <PresentationFormat>Presentación en pantalla (4:3)</PresentationFormat>
  <Paragraphs>240</Paragraphs>
  <Slides>37</Slides>
  <Notes>14</Notes>
  <HiddenSlides>0</HiddenSlides>
  <MMClips>0</MMClips>
  <ScaleCrop>false</ScaleCrop>
  <HeadingPairs>
    <vt:vector size="6" baseType="variant">
      <vt:variant>
        <vt:lpstr>Fuentes usadas</vt:lpstr>
      </vt:variant>
      <vt:variant>
        <vt:i4>4</vt:i4>
      </vt:variant>
      <vt:variant>
        <vt:lpstr>Tema</vt:lpstr>
      </vt:variant>
      <vt:variant>
        <vt:i4>3</vt:i4>
      </vt:variant>
      <vt:variant>
        <vt:lpstr>Títulos de diapositiva</vt:lpstr>
      </vt:variant>
      <vt:variant>
        <vt:i4>37</vt:i4>
      </vt:variant>
    </vt:vector>
  </HeadingPairs>
  <TitlesOfParts>
    <vt:vector size="44" baseType="lpstr">
      <vt:lpstr>Times New Roman</vt:lpstr>
      <vt:lpstr>Arial</vt:lpstr>
      <vt:lpstr>Calibri</vt:lpstr>
      <vt:lpstr>Century</vt:lpstr>
      <vt:lpstr>Diseño predeterminado</vt:lpstr>
      <vt:lpstr>1_Diseño personalizado</vt:lpstr>
      <vt:lpstr>Diseño personalizado</vt:lpstr>
      <vt:lpstr>      Ideas para una racionalización competencial en el nivel local       </vt:lpstr>
      <vt:lpstr>INDICE</vt:lpstr>
      <vt:lpstr>Diapositiva 3</vt:lpstr>
      <vt:lpstr>El contexto económico</vt:lpstr>
      <vt:lpstr>La perspectiva municipal</vt:lpstr>
      <vt:lpstr>El marco normativo  competencial</vt:lpstr>
      <vt:lpstr>El marco normativo  competencial</vt:lpstr>
      <vt:lpstr>El marco normativo  competencial</vt:lpstr>
      <vt:lpstr>El marco normativo  competencial</vt:lpstr>
      <vt:lpstr>El marco normativo  competencial</vt:lpstr>
      <vt:lpstr>El marco normativo  competencial</vt:lpstr>
      <vt:lpstr>El marco normativo  competencial</vt:lpstr>
      <vt:lpstr>El marco normativo  competencial</vt:lpstr>
      <vt:lpstr>El marco normativo  competencial</vt:lpstr>
      <vt:lpstr>El marco normativo  competencial</vt:lpstr>
      <vt:lpstr>El marco normativo  competencial</vt:lpstr>
      <vt:lpstr>El marco normativo competencial.  Los gastos impropios</vt:lpstr>
      <vt:lpstr>El marco normativo financiero</vt:lpstr>
      <vt:lpstr>El marco normativo financiero</vt:lpstr>
      <vt:lpstr>El marco normativo financiero</vt:lpstr>
      <vt:lpstr>Diagnóstico: análisis cuantitativo </vt:lpstr>
      <vt:lpstr>Metodología del trabajo del IEF</vt:lpstr>
      <vt:lpstr>Metodología del trabajo del IEF</vt:lpstr>
      <vt:lpstr>Metodología del trabajo del IEF</vt:lpstr>
      <vt:lpstr>Algunos resultados</vt:lpstr>
      <vt:lpstr>Algunos resultados</vt:lpstr>
      <vt:lpstr>Medidas incluidas en el ALRASOAL </vt:lpstr>
      <vt:lpstr>Catálogo de medidas</vt:lpstr>
      <vt:lpstr>Coste estándar</vt:lpstr>
      <vt:lpstr>Coste estándar</vt:lpstr>
      <vt:lpstr>Coste estándar</vt:lpstr>
      <vt:lpstr>Coste estándar</vt:lpstr>
      <vt:lpstr>Coste estándar</vt:lpstr>
      <vt:lpstr>Coste estándar: consecuencias jurídicas</vt:lpstr>
      <vt:lpstr>Coste estándar: consecuencias jurídicas</vt:lpstr>
      <vt:lpstr>Actividades económicas</vt:lpstr>
      <vt:lpstr>Diapositiva 37</vt:lpstr>
    </vt:vector>
  </TitlesOfParts>
  <Company>ief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INSTITUTO DE ESTUDIOS FISCALE</dc:creator>
  <cp:lastModifiedBy>mscobo</cp:lastModifiedBy>
  <cp:revision>298</cp:revision>
  <dcterms:created xsi:type="dcterms:W3CDTF">2000-07-20T07:52:25Z</dcterms:created>
  <dcterms:modified xsi:type="dcterms:W3CDTF">2013-07-16T10:22:42Z</dcterms:modified>
</cp:coreProperties>
</file>